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  <p:sldId id="27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5" r:id="rId50"/>
    <p:sldId id="311" r:id="rId51"/>
    <p:sldId id="306" r:id="rId52"/>
    <p:sldId id="307" r:id="rId53"/>
    <p:sldId id="308" r:id="rId54"/>
    <p:sldId id="309" r:id="rId55"/>
    <p:sldId id="310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6" r:id="rId81"/>
    <p:sldId id="338" r:id="rId82"/>
    <p:sldId id="337" r:id="rId83"/>
    <p:sldId id="339" r:id="rId84"/>
    <p:sldId id="340" r:id="rId85"/>
    <p:sldId id="342" r:id="rId86"/>
    <p:sldId id="341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8" r:id="rId111"/>
    <p:sldId id="369" r:id="rId112"/>
    <p:sldId id="370" r:id="rId113"/>
    <p:sldId id="366" r:id="rId114"/>
    <p:sldId id="367" r:id="rId115"/>
    <p:sldId id="371" r:id="rId116"/>
    <p:sldId id="373" r:id="rId117"/>
    <p:sldId id="372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3" r:id="rId137"/>
    <p:sldId id="392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2" r:id="rId166"/>
    <p:sldId id="423" r:id="rId167"/>
    <p:sldId id="424" r:id="rId168"/>
    <p:sldId id="421" r:id="rId169"/>
    <p:sldId id="425" r:id="rId170"/>
    <p:sldId id="426" r:id="rId171"/>
    <p:sldId id="427" r:id="rId172"/>
    <p:sldId id="428" r:id="rId173"/>
    <p:sldId id="429" r:id="rId174"/>
    <p:sldId id="430" r:id="rId175"/>
    <p:sldId id="432" r:id="rId176"/>
    <p:sldId id="431" r:id="rId177"/>
    <p:sldId id="434" r:id="rId178"/>
    <p:sldId id="435" r:id="rId179"/>
    <p:sldId id="433" r:id="rId180"/>
    <p:sldId id="436" r:id="rId181"/>
    <p:sldId id="437" r:id="rId182"/>
    <p:sldId id="438" r:id="rId183"/>
    <p:sldId id="440" r:id="rId184"/>
    <p:sldId id="439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3" r:id="rId216"/>
    <p:sldId id="471" r:id="rId217"/>
    <p:sldId id="472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3" r:id="rId236"/>
    <p:sldId id="491" r:id="rId237"/>
    <p:sldId id="494" r:id="rId238"/>
    <p:sldId id="492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21" r:id="rId264"/>
    <p:sldId id="522" r:id="rId265"/>
    <p:sldId id="519" r:id="rId266"/>
    <p:sldId id="520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053ED4A-6316-4A98-9F4F-A62E31B5A70C}">
          <p14:sldIdLst>
            <p14:sldId id="256"/>
          </p14:sldIdLst>
        </p14:section>
        <p14:section name="vue初体验" id="{52AD6D75-2500-4EC3-BC94-B7E5950252FD}">
          <p14:sldIdLst>
            <p14:sldId id="257"/>
            <p14:sldId id="258"/>
            <p14:sldId id="259"/>
            <p14:sldId id="260"/>
            <p14:sldId id="261"/>
          </p14:sldIdLst>
        </p14:section>
        <p14:section name="vue中的options" id="{F20D8701-B807-4548-B227-C4CD6F6ABD56}">
          <p14:sldIdLst>
            <p14:sldId id="262"/>
          </p14:sldIdLst>
        </p14:section>
        <p14:section name="生命周期(体验)" id="{42BBD5EF-532E-4A76-899A-89B7D9F2933E}">
          <p14:sldIdLst>
            <p14:sldId id="263"/>
          </p14:sldIdLst>
        </p14:section>
        <p14:section name="插值操作" id="{782D6F27-1A7F-4AF2-B9A3-9997CE92889C}">
          <p14:sldIdLst>
            <p14:sldId id="270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动态绑定属性" id="{023E4350-C48E-45D9-A8BB-E61C6050775B}">
          <p14:sldIdLst>
            <p14:sldId id="278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</p14:sldIdLst>
        </p14:section>
        <p14:section name="计算属性" id="{EBAAA614-A990-4D03-8113-BBAC708A67C7}">
          <p14:sldIdLst>
            <p14:sldId id="281"/>
            <p14:sldId id="282"/>
            <p14:sldId id="283"/>
            <p14:sldId id="284"/>
            <p14:sldId id="285"/>
          </p14:sldIdLst>
        </p14:section>
        <p14:section name="es6补充" id="{CAB0C3FE-6D3A-4154-9DDC-46FACE0C9311}">
          <p14:sldIdLst>
            <p14:sldId id="286"/>
            <p14:sldId id="287"/>
            <p14:sldId id="288"/>
            <p14:sldId id="289"/>
          </p14:sldIdLst>
        </p14:section>
        <p14:section name="事件监听" id="{B5EAA271-0DBB-4113-8651-5195CFF9609C}">
          <p14:sldIdLst>
            <p14:sldId id="290"/>
            <p14:sldId id="291"/>
            <p14:sldId id="292"/>
            <p14:sldId id="293"/>
            <p14:sldId id="294"/>
          </p14:sldIdLst>
        </p14:section>
        <p14:section name="条件判断" id="{8935F842-2675-421A-858B-DD3074122763}">
          <p14:sldIdLst>
            <p14:sldId id="295"/>
            <p14:sldId id="296"/>
            <p14:sldId id="297"/>
            <p14:sldId id="298"/>
          </p14:sldIdLst>
        </p14:section>
        <p14:section name="循环遍历" id="{88CDF8AF-3C75-497D-B92D-A58083DAEF40}">
          <p14:sldIdLst>
            <p14:sldId id="299"/>
            <p14:sldId id="300"/>
            <p14:sldId id="302"/>
            <p14:sldId id="303"/>
          </p14:sldIdLst>
        </p14:section>
        <p14:section name="书籍购物车案例" id="{65CE4CBF-C374-42A2-9471-C6FB8E7BDE74}">
          <p14:sldIdLst>
            <p14:sldId id="304"/>
            <p14:sldId id="305"/>
          </p14:sldIdLst>
        </p14:section>
        <p14:section name="JavaScript高阶函数" id="{FD2B835B-F999-406A-9AA5-AAA9E02A3331}">
          <p14:sldIdLst>
            <p14:sldId id="311"/>
            <p14:sldId id="306"/>
            <p14:sldId id="307"/>
            <p14:sldId id="308"/>
            <p14:sldId id="309"/>
            <p14:sldId id="310"/>
          </p14:sldIdLst>
        </p14:section>
        <p14:section name="双向绑定v-model" id="{E0E70F54-BC50-4276-AD33-02CD1A02D044}">
          <p14:sldIdLst>
            <p14:sldId id="312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组件化开发" id="{A1CE9875-587A-447F-A830-AD031F7FC528}">
          <p14:sldIdLst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组件化-父子组合通信" id="{99F30F2E-9595-47C5-9956-5F1DDA005B92}">
          <p14:sldIdLst>
            <p14:sldId id="332"/>
            <p14:sldId id="333"/>
            <p14:sldId id="335"/>
            <p14:sldId id="334"/>
            <p14:sldId id="336"/>
            <p14:sldId id="338"/>
            <p14:sldId id="337"/>
            <p14:sldId id="339"/>
            <p14:sldId id="340"/>
            <p14:sldId id="342"/>
            <p14:sldId id="341"/>
            <p14:sldId id="343"/>
          </p14:sldIdLst>
        </p14:section>
        <p14:section name="组件化开发插槽" id="{C8C87A94-8322-40D1-8187-3882EC9801C9}">
          <p14:sldIdLst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原始前端模块化" id="{A0CDCF31-FA37-4CCF-B56D-196CB5C9580B}">
          <p14:sldIdLst>
            <p14:sldId id="351"/>
            <p14:sldId id="352"/>
            <p14:sldId id="353"/>
            <p14:sldId id="354"/>
            <p14:sldId id="355"/>
          </p14:sldIdLst>
        </p14:section>
        <p14:section name="ES6模块化的实现" id="{1D8955F7-BACA-4307-BB5F-087D8CA6B3C8}">
          <p14:sldIdLst>
            <p14:sldId id="356"/>
            <p14:sldId id="357"/>
            <p14:sldId id="358"/>
            <p14:sldId id="359"/>
            <p14:sldId id="360"/>
          </p14:sldIdLst>
        </p14:section>
        <p14:section name="webpack" id="{82831F2F-50A9-49C5-8A62-4868190CB2B1}">
          <p14:sldIdLst>
            <p14:sldId id="361"/>
            <p14:sldId id="362"/>
            <p14:sldId id="363"/>
            <p14:sldId id="364"/>
            <p14:sldId id="365"/>
            <p14:sldId id="368"/>
            <p14:sldId id="369"/>
            <p14:sldId id="370"/>
            <p14:sldId id="366"/>
            <p14:sldId id="367"/>
            <p14:sldId id="371"/>
            <p14:sldId id="373"/>
            <p14:sldId id="372"/>
            <p14:sldId id="374"/>
          </p14:sldIdLst>
        </p14:section>
        <p14:section name="css-loader" id="{982EE5E5-7DA6-4160-84A9-988CD637F980}">
          <p14:sldIdLst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less-loader" id="{3E7FD829-4A04-4806-9267-C6B1B187A54A}">
          <p14:sldIdLst>
            <p14:sldId id="381"/>
            <p14:sldId id="382"/>
          </p14:sldIdLst>
        </p14:section>
        <p14:section name="图片文件处理" id="{2EF37613-9304-4408-8C6B-203B9D9FFB2D}">
          <p14:sldIdLst>
            <p14:sldId id="383"/>
            <p14:sldId id="384"/>
            <p14:sldId id="385"/>
            <p14:sldId id="386"/>
            <p14:sldId id="387"/>
          </p14:sldIdLst>
        </p14:section>
        <p14:section name="ES6语法处理" id="{511FC7C8-4EE6-4734-9EB6-E70191449C05}">
          <p14:sldIdLst>
            <p14:sldId id="388"/>
          </p14:sldIdLst>
        </p14:section>
        <p14:section name="webpack配置vue" id="{DF21C30C-E6F1-4700-8ED2-4BAC2E2992AF}">
          <p14:sldIdLst>
            <p14:sldId id="389"/>
            <p14:sldId id="390"/>
            <p14:sldId id="391"/>
            <p14:sldId id="393"/>
            <p14:sldId id="392"/>
            <p14:sldId id="394"/>
            <p14:sldId id="395"/>
            <p14:sldId id="396"/>
            <p14:sldId id="397"/>
          </p14:sldIdLst>
        </p14:section>
        <p14:section name="plugin" id="{49C421AF-C11B-4B91-958A-DE053F1F2126}">
          <p14:sldIdLst>
            <p14:sldId id="398"/>
            <p14:sldId id="399"/>
            <p14:sldId id="400"/>
            <p14:sldId id="401"/>
          </p14:sldIdLst>
        </p14:section>
        <p14:section name="搭建本地服务器" id="{2D512166-29A2-4231-BF18-9614BBAE7A9D}">
          <p14:sldIdLst>
            <p14:sldId id="402"/>
            <p14:sldId id="403"/>
            <p14:sldId id="404"/>
            <p14:sldId id="405"/>
            <p14:sldId id="406"/>
            <p14:sldId id="407"/>
          </p14:sldIdLst>
        </p14:section>
        <p14:section name="Vue Cli2" id="{F0FEB045-1311-4347-9FEF-EF10DCBBFAE7}">
          <p14:sldIdLst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render函数" id="{B93D0671-C9A0-4CFD-9F6B-6016623361F4}">
          <p14:sldIdLst>
            <p14:sldId id="415"/>
            <p14:sldId id="416"/>
            <p14:sldId id="417"/>
            <p14:sldId id="418"/>
            <p14:sldId id="419"/>
            <p14:sldId id="420"/>
          </p14:sldIdLst>
        </p14:section>
        <p14:section name="npm run build的过程" id="{47C41E43-5176-4B3D-9648-8C9BAB7DFB2C}">
          <p14:sldIdLst>
            <p14:sldId id="422"/>
          </p14:sldIdLst>
        </p14:section>
        <p14:section name="npm run dev的过程" id="{84B11574-96DD-4E99-8685-12FB90E168E9}">
          <p14:sldIdLst>
            <p14:sldId id="423"/>
          </p14:sldIdLst>
        </p14:section>
        <p14:section name="webpack.base.conf.js起别名" id="{86F831EC-EAE5-488C-834D-47A1B3C50AA6}">
          <p14:sldIdLst>
            <p14:sldId id="424"/>
          </p14:sldIdLst>
        </p14:section>
        <p14:section name="Vue cli3" id="{D7D465D3-ABAB-4F50-9219-43F681144FD8}">
          <p14:sldIdLst>
            <p14:sldId id="421"/>
            <p14:sldId id="425"/>
            <p14:sldId id="426"/>
            <p14:sldId id="427"/>
            <p14:sldId id="428"/>
            <p14:sldId id="429"/>
          </p14:sldIdLst>
        </p14:section>
        <p14:section name="箭头函数案例" id="{C39B8C01-7209-4CCD-8D6C-C1EE2FD6FA81}">
          <p14:sldIdLst>
            <p14:sldId id="430"/>
          </p14:sldIdLst>
        </p14:section>
        <p14:section name="认识路由" id="{D2DCE079-E78D-4D56-9D28-8F70A0B667DC}">
          <p14:sldIdLst>
            <p14:sldId id="432"/>
            <p14:sldId id="431"/>
          </p14:sldIdLst>
        </p14:section>
        <p14:section name="前端路由/渲染与后端路由/渲染" id="{1EC9E9F3-63D8-48BA-9B39-DD27C965AE36}">
          <p14:sldIdLst>
            <p14:sldId id="434"/>
            <p14:sldId id="435"/>
            <p14:sldId id="433"/>
            <p14:sldId id="436"/>
            <p14:sldId id="437"/>
            <p14:sldId id="438"/>
            <p14:sldId id="440"/>
            <p14:sldId id="439"/>
          </p14:sldIdLst>
        </p14:section>
        <p14:section name="页面不刷新API" id="{3A28826D-B00E-4394-ABC6-BC2B89C3EE9D}">
          <p14:sldIdLst>
            <p14:sldId id="441"/>
            <p14:sldId id="442"/>
            <p14:sldId id="443"/>
            <p14:sldId id="444"/>
          </p14:sldIdLst>
        </p14:section>
        <p14:section name="初始化router" id="{AA6FE816-9FBD-476C-B0C8-09D92E05AF44}">
          <p14:sldIdLst>
            <p14:sldId id="445"/>
            <p14:sldId id="446"/>
            <p14:sldId id="447"/>
          </p14:sldIdLst>
        </p14:section>
        <p14:section name="router配置映射与呈现与属性" id="{627CC254-4ED3-4E53-A894-074111060F83}">
          <p14:sldIdLst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  <p14:section name="动态路由/懒加载" id="{E5C54AD7-1C45-44E7-9A66-F8EFA092479A}">
          <p14:sldIdLst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嵌套路由" id="{D6575C34-21C7-4601-B669-2AE3EF9B4B71}">
          <p14:sldIdLst>
            <p14:sldId id="461"/>
            <p14:sldId id="462"/>
          </p14:sldIdLst>
        </p14:section>
        <p14:section name="传递参数" id="{2848CC01-2F26-49CC-B487-91C8A7873C61}">
          <p14:sldIdLst>
            <p14:sldId id="463"/>
            <p14:sldId id="464"/>
            <p14:sldId id="465"/>
          </p14:sldIdLst>
        </p14:section>
        <p14:section name="$router和$route的由来" id="{82D9ABE3-9DFD-444F-828D-B3D67EFCD2F3}">
          <p14:sldIdLst>
            <p14:sldId id="466"/>
            <p14:sldId id="467"/>
            <p14:sldId id="468"/>
            <p14:sldId id="469"/>
          </p14:sldIdLst>
        </p14:section>
        <p14:section name="全局导航守卫" id="{8007A783-15F2-4087-A20C-3567D395B9F3}">
          <p14:sldIdLst>
            <p14:sldId id="470"/>
            <p14:sldId id="473"/>
            <p14:sldId id="471"/>
            <p14:sldId id="472"/>
            <p14:sldId id="474"/>
          </p14:sldIdLst>
        </p14:section>
        <p14:section name="vue-router-keep-alive" id="{239AE21F-A9F9-4582-8036-702096BB3086}">
          <p14:sldIdLst>
            <p14:sldId id="475"/>
            <p14:sldId id="476"/>
            <p14:sldId id="477"/>
            <p14:sldId id="478"/>
          </p14:sldIdLst>
        </p14:section>
        <p14:section name="promise" id="{4464BA34-773A-4DBC-A9CC-27443454E039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</p14:sldIdLst>
        </p14:section>
        <p14:section name="vuex" id="{8D0B9295-D0B5-4FA1-80C8-C3569D251896}">
          <p14:sldIdLst>
            <p14:sldId id="488"/>
            <p14:sldId id="489"/>
            <p14:sldId id="490"/>
            <p14:sldId id="493"/>
            <p14:sldId id="491"/>
            <p14:sldId id="494"/>
            <p14:sldId id="492"/>
            <p14:sldId id="495"/>
            <p14:sldId id="496"/>
            <p14:sldId id="497"/>
          </p14:sldIdLst>
        </p14:section>
        <p14:section name="vuex核心概念" id="{455FB394-519C-4FBF-8AC9-424694F1C2C9}">
          <p14:sldIdLst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</p14:sldIdLst>
        </p14:section>
        <p14:section name="axios网络封装" id="{06CE6585-860F-4B1F-8C57-D73F24953220}">
          <p14:sldIdLst>
            <p14:sldId id="515"/>
            <p14:sldId id="516"/>
            <p14:sldId id="517"/>
            <p14:sldId id="518"/>
            <p14:sldId id="521"/>
            <p14:sldId id="522"/>
            <p14:sldId id="519"/>
            <p14:sldId id="520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A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viewProps" Target="view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73EC2-6434-4193-BB5B-9B6FE8605A0A}" type="datetimeFigureOut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E33FA-7EA7-40BD-BC93-290C89B7F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57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B463E-A9B7-4AC4-97FB-7A207D453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5542C9-40E2-4685-B450-6A63C4DE1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9817EB-A64D-40B4-B3C6-EE02DD61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31C3-4EA4-409E-822A-2E907FEFCF3B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0226C8-AB9A-4B2E-827F-9C934014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AA21FD-6CA7-4340-8958-E10030F5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61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4E799-9920-4021-917C-A9EC9059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CE566F-E296-4522-8BA9-66B2CB7B9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084AD4-B0F5-467C-AAD0-F998A14C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477F5-71C2-409B-951B-336D20337FE6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E39BAE-E7A4-473D-964A-0AF2477A0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C1742-9771-4BFB-9D45-B92A6CDC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86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506828-426E-45D9-B70A-279C46208B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00A3F9-0EAF-4A45-86DE-1261EB497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0728B-067A-4FFD-97BF-3B60CC92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B56A-38FA-4BE9-9105-C6C9713D6523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5A9F0C-046B-41BA-84BD-2C304645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65805D-C878-4DAB-8112-A1EA74B0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3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EDF30-B92F-4C7E-8EFC-B8412F6D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073F0-F061-484D-996A-1485A3C83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n"/>
              <a:defRPr sz="2000"/>
            </a:lvl1pPr>
            <a:lvl2pPr>
              <a:buFont typeface="Wingdings" panose="05000000000000000000" pitchFamily="2" charset="2"/>
              <a:buChar char="p"/>
              <a:defRPr sz="1800"/>
            </a:lvl2pPr>
            <a:lvl3pPr>
              <a:buFont typeface="Wingdings" panose="05000000000000000000" pitchFamily="2" charset="2"/>
              <a:buChar char="ü"/>
              <a:defRPr sz="1400"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82317-381A-45C3-916D-72A3C27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FC48-E1BD-49E7-8364-6529C0500493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4FA6ED-3AAF-41BD-A4C8-6521C894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92DBCE-7CC3-407E-8B52-76865232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92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F1F6A8-1886-4FB4-A881-16B2794B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312581-1951-4B9F-B960-539046B49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C102D5-194E-44CA-B084-0798C581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CD80-26BE-462E-9E55-FEB68FDE2060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18F788-B8FF-4BBC-AF33-143401B4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0F4B8F-0F09-4764-9CF3-7BCA1F3A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00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F375C-EEE1-4002-91F5-FC08E15E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DBE8F-FEAE-42C4-824C-CE7BEE6AA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buFont typeface="Wingdings" panose="05000000000000000000" pitchFamily="2" charset="2"/>
              <a:buChar char="n"/>
              <a:defRPr sz="2000"/>
            </a:lvl1pPr>
            <a:lvl2pPr>
              <a:buFont typeface="Wingdings" panose="05000000000000000000" pitchFamily="2" charset="2"/>
              <a:buChar char="p"/>
              <a:defRPr sz="1800"/>
            </a:lvl2pPr>
            <a:lvl3pPr>
              <a:buFont typeface="Wingdings" panose="05000000000000000000" pitchFamily="2" charset="2"/>
              <a:buChar char="ü"/>
              <a:defRPr sz="14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568D95-32B0-4DDE-9033-27A6AA832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6DA6D-6A64-4D05-A3E2-97B69B68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D73F-DFF2-4487-873C-08749CA61193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A9D244-6853-481C-8A8A-78935777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E789EB-EA42-469F-B6C2-0B1EFF2D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004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3FC32-B287-49AF-B1A8-A706679F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66F3D5-BFDD-4100-82EE-027DF2250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5F0883-8058-4546-A050-9D782B731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F97738-073D-4201-BB59-08DB69079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1D09B8-E1EC-4732-93E3-F7345BF3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979FEB-908B-46BB-93D8-0AD0D47E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C6BB-ED0D-4BB1-B5C1-A66D4F47E78F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7FCDC3-CD54-4288-8742-C24DE00A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BDE1D1-3A88-4DEB-BF37-91395F87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3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91871-4E37-4678-8E44-33C92AC3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E36301-1B47-4550-98AE-28F54C7F2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46E53-24D4-482C-8BD5-AE5825B196C7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D7846-2AE6-450B-9485-48317479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03BC49-B015-4063-913E-03575F75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41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491971-BF12-41E5-89EE-4F799106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48C35-2963-471B-A04C-17DDC4A51539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44AB41-F5DB-4519-B6D5-D494316B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ADD1B3-AE66-4E25-9627-ECC20714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32F06-11E0-43F0-9E16-D7580128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E4109-36BC-468D-BA15-F2B13E823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D2BC0E-4785-4054-BA08-E9C6586E3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F1C30A-208D-4CB3-BB23-450E6AD0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029C3-DB81-41F1-A7F2-F73A7BA61B82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B3033-916A-4945-ACDE-6FF1A8A2B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E88930-C844-4F72-ABC0-D120179B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25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2DE7B6-F8C5-4A61-B578-5EEEE1C1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9A8D26-EDD8-42AC-8AB4-E5EA34648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4C666A-C027-4F47-9F05-17DF36CC7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88A09B-CDF2-495A-9336-4A580071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BE558-D28B-416A-B099-8B03CF426C0C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63C434-BB7A-4888-B8FA-4BB65EAD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2FCCDB-1582-4D37-8AA5-D81BA9E1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28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F5C8AC-99B3-4394-995D-87EBA4D5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557115-EB6D-471E-8998-264779492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6C8B38-817A-419A-8A8F-89F6FEF61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38FC4-F844-48D2-B1D3-65F6F04D622C}" type="datetime1">
              <a:rPr lang="zh-CN" altLang="en-US" smtClean="0"/>
              <a:t>2020/11/5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73F720-545F-4C9D-BC28-F1B9C4BB5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92344" y="47625"/>
            <a:ext cx="288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A60A67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C5698A-CE46-47C1-9A10-F8D6EA7EA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A60A67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fld id="{47BF9574-5E2A-4FC0-B79F-229B4505B80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05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1800" b="1" kern="100" dirty="0">
          <a:solidFill>
            <a:srgbClr val="FF0000"/>
          </a:solidFill>
          <a:latin typeface="等线" panose="02010600030101010101" pitchFamily="2" charset="-122"/>
          <a:ea typeface="微软雅黑" panose="020B0503020204020204" pitchFamily="34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hyperlink" Target="mailto:webpack@3.6.0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mailto:css-loader@2.0.0" TargetMode="Externa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obao.com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d.com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43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7.png"/><Relationship Id="rId4" Type="http://schemas.openxmlformats.org/officeDocument/2006/relationships/image" Target="../media/image366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5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4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6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5" Type="http://schemas.openxmlformats.org/officeDocument/2006/relationships/image" Target="../media/image437.png"/><Relationship Id="rId4" Type="http://schemas.openxmlformats.org/officeDocument/2006/relationships/image" Target="../media/image436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6.png"/><Relationship Id="rId4" Type="http://schemas.openxmlformats.org/officeDocument/2006/relationships/image" Target="../media/image465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5.png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3" Type="http://schemas.openxmlformats.org/officeDocument/2006/relationships/image" Target="../media/image477.png"/><Relationship Id="rId7" Type="http://schemas.openxmlformats.org/officeDocument/2006/relationships/image" Target="../media/image481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9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8.png"/><Relationship Id="rId4" Type="http://schemas.openxmlformats.org/officeDocument/2006/relationships/image" Target="../media/image497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4.png"/><Relationship Id="rId4" Type="http://schemas.openxmlformats.org/officeDocument/2006/relationships/image" Target="../media/image503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1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zh.wikipedia.org/zh-c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n.vuejs.org/v2/api/#log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ebp"/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0BF9D-6BA5-4D0D-A8E4-D3B994142D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CDC390-D75B-4AB8-B119-9DD47DDC9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Learnvuejs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942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26A96-C42A-4A15-BDB0-A1676123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Mustache</a:t>
            </a:r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35D9F2-E585-4CAC-94EB-7289AA030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如何将</a:t>
            </a:r>
            <a:r>
              <a:rPr lang="en-US" altLang="zh-CN"/>
              <a:t>data</a:t>
            </a:r>
            <a:r>
              <a:rPr lang="zh-CN" altLang="en-US"/>
              <a:t>中的文本数据，插入到</a:t>
            </a:r>
            <a:r>
              <a:rPr lang="en-US" altLang="zh-CN"/>
              <a:t>HTML</a:t>
            </a:r>
            <a:r>
              <a:rPr lang="zh-CN" altLang="en-US"/>
              <a:t>呢？</a:t>
            </a:r>
            <a:endParaRPr lang="en-US" altLang="zh-CN"/>
          </a:p>
          <a:p>
            <a:pPr lvl="1"/>
            <a:r>
              <a:rPr lang="zh-CN" altLang="en-US"/>
              <a:t>可以通过</a:t>
            </a:r>
            <a:r>
              <a:rPr lang="en-US" altLang="zh-CN">
                <a:solidFill>
                  <a:srgbClr val="FF0000"/>
                </a:solidFill>
              </a:rPr>
              <a:t>Mustache</a:t>
            </a:r>
            <a:r>
              <a:rPr lang="zh-CN" altLang="en-US">
                <a:solidFill>
                  <a:srgbClr val="FF0000"/>
                </a:solidFill>
              </a:rPr>
              <a:t>语法</a:t>
            </a:r>
            <a:r>
              <a:rPr lang="en-US" altLang="zh-CN"/>
              <a:t>(</a:t>
            </a:r>
            <a:r>
              <a:rPr lang="zh-CN" altLang="en-US"/>
              <a:t>双大括号</a:t>
            </a:r>
            <a:r>
              <a:rPr lang="en-US" altLang="zh-CN"/>
              <a:t>)</a:t>
            </a:r>
          </a:p>
          <a:p>
            <a:endParaRPr lang="en-US" altLang="zh-CN"/>
          </a:p>
          <a:p>
            <a:r>
              <a:rPr lang="zh-CN" altLang="en-US"/>
              <a:t>我们可以像右边这样来使用，并且数据是响应式的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1843BB6E-12CB-4E3D-AAE8-5E35D12B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476672"/>
            <a:ext cx="5400600" cy="5882853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98E74-525A-45D5-B01D-CE1B8241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EF3F17-B3D0-4C4C-86D9-CD3BD3F1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4507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89A54-1302-4CEF-9B73-BFED85AB7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export</a:t>
            </a:r>
            <a:r>
              <a:rPr lang="zh-CN" altLang="en-US"/>
              <a:t>基本使用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36F755-4CEA-4370-B580-F632D70BD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90" y="3295656"/>
            <a:ext cx="3530891" cy="2376264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56FE20-FDF2-4B1A-B728-6C7D308D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934" y="4059247"/>
            <a:ext cx="3384376" cy="2635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AA0F66-1B2C-4D07-A25E-5A36ED287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34" y="3424261"/>
            <a:ext cx="3048132" cy="34337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F25F8D-4BB7-4D0C-8D20-A1BFF5CC4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078" y="1588496"/>
            <a:ext cx="4686706" cy="11812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25FF0F-61AB-4DB4-8969-6DF95FBD1052}"/>
              </a:ext>
            </a:extLst>
          </p:cNvPr>
          <p:cNvSpPr txBox="1"/>
          <p:nvPr/>
        </p:nvSpPr>
        <p:spPr>
          <a:xfrm>
            <a:off x="4367808" y="891883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使用</a:t>
            </a:r>
            <a:r>
              <a:rPr lang="en-US" altLang="zh-CN">
                <a:solidFill>
                  <a:srgbClr val="FF0000"/>
                </a:solidFill>
              </a:rPr>
              <a:t>export</a:t>
            </a:r>
            <a:r>
              <a:rPr lang="zh-CN" altLang="en-US">
                <a:solidFill>
                  <a:srgbClr val="FF0000"/>
                </a:solidFill>
              </a:rPr>
              <a:t>导入导出必须要在</a:t>
            </a:r>
            <a:r>
              <a:rPr lang="en-US" altLang="zh-CN">
                <a:solidFill>
                  <a:srgbClr val="FF0000"/>
                </a:solidFill>
              </a:rPr>
              <a:t>html</a:t>
            </a:r>
            <a:r>
              <a:rPr lang="zh-CN" altLang="en-US">
                <a:solidFill>
                  <a:srgbClr val="FF0000"/>
                </a:solidFill>
              </a:rPr>
              <a:t>使用</a:t>
            </a:r>
            <a:r>
              <a:rPr lang="en-US" altLang="zh-CN">
                <a:solidFill>
                  <a:srgbClr val="FF0000"/>
                </a:solidFill>
              </a:rPr>
              <a:t>type:module</a:t>
            </a:r>
            <a:r>
              <a:rPr lang="zh-CN" altLang="en-US">
                <a:solidFill>
                  <a:srgbClr val="FF0000"/>
                </a:solidFill>
              </a:rPr>
              <a:t>表示是一个模块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098B07-9462-4D96-95AB-30BDE39B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8194B8-C5D2-448F-BF54-9B228F16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3142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96C5F-DF6E-49BE-A681-19398BCE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export</a:t>
            </a:r>
            <a:r>
              <a:rPr lang="zh-CN" altLang="en-US"/>
              <a:t>导入导出函数和类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802F14-6AF1-44D2-9DB6-268EE4EE0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0499" y="1530803"/>
            <a:ext cx="3259677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0D1379-270E-4A69-8023-7E2B2995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6" y="1523795"/>
            <a:ext cx="4397121" cy="47019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CC47B3-3D05-47D7-8D0C-877ECE3C2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4" y="2670902"/>
            <a:ext cx="4257625" cy="151619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78A91A-3247-4C69-B827-EBD183B92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09E4D03-A284-4227-A32C-6019433E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1802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8CFA3-0A34-4D5A-99F4-7E409DAF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Export default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20A10A-B386-4118-9A92-D9A85A521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/>
              <a:t>某些情况下，一个模块中包含某个的功能，我们并不希望给这个功能命名，而且让导入者可以自己来命名</a:t>
            </a:r>
            <a:endParaRPr lang="en-US" altLang="zh-CN"/>
          </a:p>
          <a:p>
            <a:pPr lvl="1"/>
            <a:r>
              <a:rPr lang="zh-CN" altLang="en-US"/>
              <a:t>这个时候就可以用</a:t>
            </a:r>
            <a:r>
              <a:rPr lang="en-US" altLang="zh-CN"/>
              <a:t>export default</a:t>
            </a: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我们来到</a:t>
            </a:r>
            <a:r>
              <a:rPr lang="en-US" altLang="zh-CN"/>
              <a:t>main.js</a:t>
            </a:r>
            <a:r>
              <a:rPr lang="zh-CN" altLang="en-US"/>
              <a:t>中，这样使用就可以了</a:t>
            </a:r>
            <a:endParaRPr lang="en-US" altLang="zh-CN"/>
          </a:p>
          <a:p>
            <a:pPr lvl="1"/>
            <a:r>
              <a:rPr lang="zh-CN" altLang="en-US"/>
              <a:t>这里的</a:t>
            </a:r>
            <a:r>
              <a:rPr lang="en-US" altLang="zh-CN"/>
              <a:t>myFuct</a:t>
            </a:r>
            <a:r>
              <a:rPr lang="zh-CN" altLang="en-US"/>
              <a:t>是我自己命名的，你可以根据需要命名它对应的名字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zh-CN" altLang="en-US" b="1">
                <a:solidFill>
                  <a:srgbClr val="00B050"/>
                </a:solidFill>
              </a:rPr>
              <a:t>另外，需要注意：</a:t>
            </a:r>
            <a:endParaRPr lang="en-US" altLang="zh-CN" b="1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b="1">
                <a:solidFill>
                  <a:srgbClr val="00B050"/>
                </a:solidFill>
              </a:rPr>
              <a:t>	export default </a:t>
            </a:r>
            <a:r>
              <a:rPr lang="zh-CN" altLang="en-US" b="1">
                <a:solidFill>
                  <a:srgbClr val="00B050"/>
                </a:solidFill>
              </a:rPr>
              <a:t>在同一个模块中，不允许同时存在多个</a:t>
            </a:r>
            <a:endParaRPr lang="en-US" altLang="zh-CN" b="1">
              <a:solidFill>
                <a:srgbClr val="00B050"/>
              </a:solidFill>
            </a:endParaRPr>
          </a:p>
          <a:p>
            <a:pPr lvl="2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4C51E5-3ECF-4E34-A89F-676C7C7B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1" y="2784284"/>
            <a:ext cx="3024336" cy="8928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D41FF6-D880-4E95-8ED6-1500F627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4437112"/>
            <a:ext cx="3428638" cy="720080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43B998-63F8-4788-AE7F-F6E47C4B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C982F3-ABD3-4438-B64E-3BECF2A9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0242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A8FA2-A0B6-47EE-9603-740F7DDF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Export default</a:t>
            </a:r>
            <a:r>
              <a:rPr lang="zh-CN" altLang="en-US"/>
              <a:t>代码演示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79DB48-8995-47D3-BF9E-3659B44AE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811922"/>
            <a:ext cx="318418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668FD3-A046-4DFF-BAF7-6262CD4FA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1811922"/>
            <a:ext cx="3384376" cy="44270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F68927-9323-4258-A320-05C12E88ED30}"/>
              </a:ext>
            </a:extLst>
          </p:cNvPr>
          <p:cNvSpPr txBox="1"/>
          <p:nvPr/>
        </p:nvSpPr>
        <p:spPr>
          <a:xfrm>
            <a:off x="3951590" y="908720"/>
            <a:ext cx="646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b="1">
                <a:solidFill>
                  <a:srgbClr val="00B050"/>
                </a:solidFill>
              </a:rPr>
              <a:t>另外，需要注意：</a:t>
            </a:r>
            <a:endParaRPr lang="en-US" altLang="zh-CN" b="1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b="1">
                <a:solidFill>
                  <a:srgbClr val="00B050"/>
                </a:solidFill>
              </a:rPr>
              <a:t>	export default </a:t>
            </a:r>
            <a:r>
              <a:rPr lang="zh-CN" altLang="en-US" b="1">
                <a:solidFill>
                  <a:srgbClr val="00B050"/>
                </a:solidFill>
              </a:rPr>
              <a:t>在同一个模块中，不允许同时存多个</a:t>
            </a:r>
            <a:endParaRPr lang="en-US" altLang="zh-CN" b="1">
              <a:solidFill>
                <a:srgbClr val="00B05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C46F34-CEF8-4271-912F-041CBBB9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43D2D44-84B2-4CE0-B381-33390C00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75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26D4E-EE3C-4510-A986-FDAF9B3B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Import</a:t>
            </a:r>
            <a:r>
              <a:rPr lang="zh-CN" altLang="en-US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90E0E-D287-4FBF-AAE0-A8E15BAD9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/>
              <a:t>我们使用</a:t>
            </a:r>
            <a:r>
              <a:rPr lang="en-US" altLang="zh-CN" sz="1600"/>
              <a:t>export</a:t>
            </a:r>
            <a:r>
              <a:rPr lang="zh-CN" altLang="en-US" sz="1600"/>
              <a:t>指令导出了模块对外提供的接口，下面我们就可以通过</a:t>
            </a:r>
            <a:r>
              <a:rPr lang="en-US" altLang="zh-CN" sz="1600"/>
              <a:t>import</a:t>
            </a:r>
            <a:r>
              <a:rPr lang="zh-CN" altLang="en-US" sz="1600"/>
              <a:t>命令来加载对应的这个模块了</a:t>
            </a:r>
            <a:endParaRPr lang="en-US" altLang="zh-CN" sz="1600"/>
          </a:p>
          <a:p>
            <a:r>
              <a:rPr lang="zh-CN" altLang="en-US" sz="1600"/>
              <a:t>首先，我们需要有</a:t>
            </a:r>
            <a:r>
              <a:rPr lang="en-US" altLang="zh-CN" sz="1600"/>
              <a:t>HTML</a:t>
            </a:r>
            <a:r>
              <a:rPr lang="zh-CN" altLang="en-US" sz="1600"/>
              <a:t>代码中引入两个</a:t>
            </a:r>
            <a:r>
              <a:rPr lang="en-US" altLang="zh-CN" sz="1600"/>
              <a:t>js</a:t>
            </a:r>
            <a:r>
              <a:rPr lang="zh-CN" altLang="en-US" sz="1600"/>
              <a:t>文件，并且类型需要设置</a:t>
            </a:r>
            <a:r>
              <a:rPr lang="en-US" altLang="zh-CN" sz="1600" b="1">
                <a:solidFill>
                  <a:srgbClr val="00B050"/>
                </a:solidFill>
              </a:rPr>
              <a:t>module</a:t>
            </a:r>
          </a:p>
          <a:p>
            <a:pPr marL="0" indent="0">
              <a:buNone/>
            </a:pPr>
            <a:endParaRPr lang="en-US" altLang="zh-CN"/>
          </a:p>
          <a:p>
            <a:r>
              <a:rPr lang="en-US" altLang="zh-CN" sz="1600"/>
              <a:t>Import</a:t>
            </a:r>
            <a:r>
              <a:rPr lang="zh-CN" altLang="en-US" sz="1600"/>
              <a:t>指令用于导入模块中的内容，比如</a:t>
            </a:r>
            <a:r>
              <a:rPr lang="en-US" altLang="zh-CN" sz="1600"/>
              <a:t>aaa.js</a:t>
            </a:r>
            <a:r>
              <a:rPr lang="zh-CN" altLang="en-US" sz="1600"/>
              <a:t>的代</a:t>
            </a:r>
            <a:endParaRPr lang="en-US" altLang="zh-CN" sz="1600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如果我们希望某个模块所有的信息都导入，一个个导入显然有些麻烦</a:t>
            </a:r>
            <a:endParaRPr lang="en-US" altLang="zh-CN"/>
          </a:p>
          <a:p>
            <a:pPr lvl="1"/>
            <a:r>
              <a:rPr lang="zh-CN" altLang="en-US" b="1">
                <a:solidFill>
                  <a:srgbClr val="00B050"/>
                </a:solidFill>
              </a:rPr>
              <a:t>通过</a:t>
            </a:r>
            <a:r>
              <a:rPr lang="en-US" altLang="zh-CN" b="1">
                <a:solidFill>
                  <a:srgbClr val="00B050"/>
                </a:solidFill>
              </a:rPr>
              <a:t>*</a:t>
            </a:r>
            <a:r>
              <a:rPr lang="zh-CN" altLang="en-US" b="1">
                <a:solidFill>
                  <a:srgbClr val="00B050"/>
                </a:solidFill>
              </a:rPr>
              <a:t>可以导入模块中所有的</a:t>
            </a:r>
            <a:r>
              <a:rPr lang="en-US" altLang="zh-CN" b="1">
                <a:solidFill>
                  <a:srgbClr val="00B050"/>
                </a:solidFill>
              </a:rPr>
              <a:t>export</a:t>
            </a:r>
            <a:r>
              <a:rPr lang="zh-CN" altLang="en-US" b="1">
                <a:solidFill>
                  <a:srgbClr val="00B050"/>
                </a:solidFill>
              </a:rPr>
              <a:t>变量</a:t>
            </a:r>
            <a:endParaRPr lang="en-US" altLang="zh-CN" b="1">
              <a:solidFill>
                <a:srgbClr val="00B050"/>
              </a:solidFill>
            </a:endParaRPr>
          </a:p>
          <a:p>
            <a:pPr lvl="1"/>
            <a:r>
              <a:rPr lang="zh-CN" altLang="en-US"/>
              <a:t>但是通常情况下我们需要给*起一个别名，方便后续的使用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4D1CA2-2403-4741-8BA1-D0974172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492896"/>
            <a:ext cx="3497883" cy="403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F96744-0750-49AF-8BA6-ED42638C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227052"/>
            <a:ext cx="3124471" cy="8077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31DBDC-D3CC-4EEE-929E-7599E629F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9" y="5085185"/>
            <a:ext cx="4680520" cy="1248138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4FFFA9-069E-4631-9EBC-79B6B6E50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00F40E6-A804-438A-87CE-FD213FE8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5721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6E9D4-1B64-48F8-9A09-0C6294C0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84B8F-EB3B-40ED-86F3-3210D1FC9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webpack</a:t>
            </a:r>
          </a:p>
          <a:p>
            <a:r>
              <a:rPr lang="en-US" altLang="zh-CN"/>
              <a:t>Webpack</a:t>
            </a:r>
            <a:r>
              <a:rPr lang="zh-CN" altLang="en-US"/>
              <a:t>的安装</a:t>
            </a:r>
            <a:endParaRPr lang="en-US" altLang="zh-CN"/>
          </a:p>
          <a:p>
            <a:r>
              <a:rPr lang="en-US" altLang="zh-CN"/>
              <a:t>Webpack</a:t>
            </a:r>
            <a:r>
              <a:rPr lang="zh-CN" altLang="en-US"/>
              <a:t>的起步</a:t>
            </a:r>
            <a:endParaRPr lang="en-US" altLang="zh-CN"/>
          </a:p>
          <a:p>
            <a:r>
              <a:rPr lang="en-US" altLang="zh-CN"/>
              <a:t>Webpack</a:t>
            </a:r>
            <a:r>
              <a:rPr lang="zh-CN" altLang="en-US"/>
              <a:t>的配置</a:t>
            </a:r>
            <a:endParaRPr lang="en-US" altLang="zh-CN"/>
          </a:p>
          <a:p>
            <a:r>
              <a:rPr lang="en-US" altLang="zh-CN"/>
              <a:t>Loader</a:t>
            </a:r>
            <a:r>
              <a:rPr lang="zh-CN" altLang="en-US"/>
              <a:t>的使用</a:t>
            </a:r>
            <a:endParaRPr lang="en-US" altLang="zh-CN"/>
          </a:p>
          <a:p>
            <a:r>
              <a:rPr lang="en-US" altLang="zh-CN"/>
              <a:t>Webpack</a:t>
            </a:r>
            <a:r>
              <a:rPr lang="zh-CN" altLang="en-US"/>
              <a:t>中配置</a:t>
            </a:r>
            <a:r>
              <a:rPr lang="en-US" altLang="zh-CN"/>
              <a:t>vue</a:t>
            </a:r>
          </a:p>
          <a:p>
            <a:r>
              <a:rPr lang="en-US" altLang="zh-CN"/>
              <a:t>Plugin</a:t>
            </a:r>
            <a:r>
              <a:rPr lang="zh-CN" altLang="en-US"/>
              <a:t>的使用</a:t>
            </a:r>
            <a:endParaRPr lang="en-US" altLang="zh-CN"/>
          </a:p>
          <a:p>
            <a:r>
              <a:rPr lang="zh-CN" altLang="en-US"/>
              <a:t>搭建本地服务器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678CD5-7A56-4011-BFAB-969602F1C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894E1C-A5F1-48DE-AEDC-9677C731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0825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F7FDD-61E0-4589-BB27-3E726D32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webpack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21DBCD-AC51-4D1F-881D-7E2AD8B5C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webpack?</a:t>
            </a:r>
          </a:p>
          <a:p>
            <a:pPr lvl="1"/>
            <a:r>
              <a:rPr lang="zh-CN" altLang="en-US"/>
              <a:t>这个</a:t>
            </a:r>
            <a:r>
              <a:rPr lang="en-US" altLang="zh-CN"/>
              <a:t>webpack</a:t>
            </a:r>
            <a:r>
              <a:rPr lang="zh-CN" altLang="en-US"/>
              <a:t>还真不是一两句话可以说清楚的</a:t>
            </a:r>
            <a:endParaRPr lang="en-US" altLang="zh-CN"/>
          </a:p>
          <a:p>
            <a:r>
              <a:rPr lang="zh-CN" altLang="en-US"/>
              <a:t>我们先看袖官方的解释：</a:t>
            </a:r>
            <a:endParaRPr lang="en-US" altLang="zh-CN"/>
          </a:p>
          <a:p>
            <a:pPr lvl="1"/>
            <a:r>
              <a:rPr lang="en-US" altLang="zh-CN"/>
              <a:t>At its core,webpack is a static module bundler for modern javascript applications</a:t>
            </a:r>
          </a:p>
          <a:p>
            <a:pPr lvl="1"/>
            <a:r>
              <a:rPr lang="zh-CN" altLang="en-US"/>
              <a:t>从本质上来讲，</a:t>
            </a:r>
            <a:r>
              <a:rPr lang="en-US" altLang="zh-CN"/>
              <a:t>webpack</a:t>
            </a:r>
            <a:r>
              <a:rPr lang="zh-CN" altLang="en-US"/>
              <a:t>就是一个现代的</a:t>
            </a:r>
            <a:r>
              <a:rPr lang="en-US" altLang="zh-CN"/>
              <a:t>javascript</a:t>
            </a:r>
            <a:r>
              <a:rPr lang="zh-CN" altLang="en-US"/>
              <a:t>应用的静态模块打包工具</a:t>
            </a:r>
            <a:endParaRPr lang="en-US" altLang="zh-CN"/>
          </a:p>
          <a:p>
            <a:r>
              <a:rPr lang="zh-CN" altLang="en-US"/>
              <a:t>但是它是什么呢？用概念解释概念，还是不清晰</a:t>
            </a:r>
            <a:endParaRPr lang="en-US" altLang="zh-CN"/>
          </a:p>
          <a:p>
            <a:pPr lvl="1"/>
            <a:r>
              <a:rPr lang="zh-CN" altLang="en-US"/>
              <a:t>我们从两个点来解释上面这句话：模块和打包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A6B975-2D9B-4F8A-BACF-63689D82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4293096"/>
            <a:ext cx="5303912" cy="2103111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8605393-C5CE-4CD3-A417-093849F8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8A5DB9F-2E37-4C28-B2E3-B26CF593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364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4590D-FEEC-42BB-94F9-F67AEAF4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前端模块化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E29BB-CCED-402E-81D6-6CFE871B5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/>
              <a:t>前端模块化</a:t>
            </a:r>
            <a:endParaRPr lang="en-US" altLang="zh-CN"/>
          </a:p>
          <a:p>
            <a:pPr lvl="1"/>
            <a:r>
              <a:rPr lang="zh-CN" altLang="en-US"/>
              <a:t>在前面学习中，我已经用了大量的篇幅解释了什么前端需要模块化</a:t>
            </a:r>
            <a:endParaRPr lang="en-US" altLang="zh-CN"/>
          </a:p>
          <a:p>
            <a:pPr lvl="1"/>
            <a:r>
              <a:rPr lang="zh-CN" altLang="en-US"/>
              <a:t>而且我也提到了目前使用前端模块化的一些方案：</a:t>
            </a:r>
            <a:r>
              <a:rPr lang="en-US" altLang="zh-CN"/>
              <a:t>AMD CMD CommonJS ES6</a:t>
            </a:r>
          </a:p>
          <a:p>
            <a:pPr lvl="1"/>
            <a:r>
              <a:rPr lang="zh-CN" altLang="en-US"/>
              <a:t>在</a:t>
            </a:r>
            <a:r>
              <a:rPr lang="en-US" altLang="zh-CN"/>
              <a:t>ES6</a:t>
            </a:r>
            <a:r>
              <a:rPr lang="zh-CN" altLang="en-US"/>
              <a:t>之前 ，我们想进行模块化开发，就必须借助于其他的工具，让我们可以进行模块化开发</a:t>
            </a:r>
            <a:endParaRPr lang="en-US" altLang="zh-CN"/>
          </a:p>
          <a:p>
            <a:pPr lvl="1"/>
            <a:r>
              <a:rPr lang="zh-CN" altLang="en-US"/>
              <a:t>并且通过模块化开发完成了项目后，还需要处理模块间的各种依赖，并且将其进行整合打包</a:t>
            </a:r>
            <a:endParaRPr lang="en-US" altLang="zh-CN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而</a:t>
            </a:r>
            <a:r>
              <a:rPr lang="en-US" altLang="zh-CN">
                <a:solidFill>
                  <a:srgbClr val="FF0000"/>
                </a:solidFill>
              </a:rPr>
              <a:t>webpack</a:t>
            </a:r>
            <a:r>
              <a:rPr lang="zh-CN" altLang="en-US">
                <a:solidFill>
                  <a:srgbClr val="FF0000"/>
                </a:solidFill>
              </a:rPr>
              <a:t>其中一个核心就是让我们可能进行模块化开发，并且会帮助我们处理模块间的依赖关系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而且不仅仅是</a:t>
            </a:r>
            <a:r>
              <a:rPr lang="en-US" altLang="zh-CN"/>
              <a:t>javascript</a:t>
            </a:r>
            <a:r>
              <a:rPr lang="zh-CN" altLang="en-US"/>
              <a:t>文件，我们的</a:t>
            </a:r>
            <a:r>
              <a:rPr lang="en-US" altLang="zh-CN"/>
              <a:t>css json</a:t>
            </a:r>
            <a:r>
              <a:rPr lang="zh-CN" altLang="en-US"/>
              <a:t>图片文件等等在</a:t>
            </a:r>
            <a:r>
              <a:rPr lang="en-US" altLang="zh-CN"/>
              <a:t>webpack</a:t>
            </a:r>
            <a:r>
              <a:rPr lang="zh-CN" altLang="en-US"/>
              <a:t>中都可以被当做模块来使用（在后续我们看）</a:t>
            </a:r>
            <a:endParaRPr lang="en-US" altLang="zh-CN"/>
          </a:p>
          <a:p>
            <a:pPr lvl="1"/>
            <a:r>
              <a:rPr lang="zh-CN" altLang="en-US"/>
              <a:t>这就是</a:t>
            </a:r>
            <a:r>
              <a:rPr lang="en-US" altLang="zh-CN"/>
              <a:t>webpack</a:t>
            </a:r>
            <a:r>
              <a:rPr lang="zh-CN" altLang="en-US"/>
              <a:t>中模块化的概念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9113793-28B1-4017-B267-F502EC5A07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3028" y="1825625"/>
            <a:ext cx="4879944" cy="4351338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B4789FF-9D73-4A73-A433-9B4FCB08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4DE1A93-292C-47D3-ACEB-4472E379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7999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48D5A-05CC-4589-9D0A-05E5A26F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和</a:t>
            </a:r>
            <a:r>
              <a:rPr lang="en-US" altLang="zh-CN"/>
              <a:t>grunt/gulp</a:t>
            </a:r>
            <a:r>
              <a:rPr lang="zh-CN" altLang="en-US"/>
              <a:t>对比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5E44EA-BC28-4DEF-8978-2257C078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/>
              <a:t>Grunt/gulp</a:t>
            </a:r>
            <a:r>
              <a:rPr lang="zh-CN" altLang="en-US"/>
              <a:t>要核心是</a:t>
            </a:r>
            <a:r>
              <a:rPr lang="en-US" altLang="zh-CN"/>
              <a:t>task</a:t>
            </a:r>
          </a:p>
          <a:p>
            <a:pPr lvl="1"/>
            <a:r>
              <a:rPr lang="zh-CN" altLang="en-US"/>
              <a:t>我们可以配置一系列的</a:t>
            </a:r>
            <a:r>
              <a:rPr lang="en-US" altLang="zh-CN"/>
              <a:t>task,</a:t>
            </a:r>
            <a:r>
              <a:rPr lang="zh-CN" altLang="en-US"/>
              <a:t>并且定义</a:t>
            </a:r>
            <a:r>
              <a:rPr lang="en-US" altLang="zh-CN"/>
              <a:t>task</a:t>
            </a:r>
            <a:r>
              <a:rPr lang="zh-CN" altLang="en-US"/>
              <a:t>要处理的事务（例如</a:t>
            </a:r>
            <a:r>
              <a:rPr lang="en-US" altLang="zh-CN"/>
              <a:t>ES6 ts</a:t>
            </a:r>
            <a:r>
              <a:rPr lang="zh-CN" altLang="en-US"/>
              <a:t>转化 图片压缩 </a:t>
            </a:r>
            <a:r>
              <a:rPr lang="en-US" altLang="zh-CN"/>
              <a:t>scss</a:t>
            </a:r>
            <a:r>
              <a:rPr lang="zh-CN" altLang="en-US"/>
              <a:t>转</a:t>
            </a:r>
            <a:r>
              <a:rPr lang="en-US" altLang="zh-CN"/>
              <a:t>css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之后</a:t>
            </a:r>
            <a:r>
              <a:rPr lang="en-US" altLang="zh-CN"/>
              <a:t>grunt/gulp</a:t>
            </a:r>
            <a:r>
              <a:rPr lang="zh-CN" altLang="en-US"/>
              <a:t>来依次执行这些</a:t>
            </a:r>
            <a:r>
              <a:rPr lang="en-US" altLang="zh-CN"/>
              <a:t>task,</a:t>
            </a:r>
            <a:r>
              <a:rPr lang="zh-CN" altLang="en-US"/>
              <a:t>而且记整个流程自动化</a:t>
            </a:r>
            <a:endParaRPr lang="en-US" altLang="zh-CN"/>
          </a:p>
          <a:p>
            <a:pPr lvl="1"/>
            <a:r>
              <a:rPr lang="zh-CN" altLang="en-US"/>
              <a:t>所以</a:t>
            </a:r>
            <a:r>
              <a:rPr lang="en-US" altLang="zh-CN"/>
              <a:t>grunt/gulp</a:t>
            </a:r>
            <a:r>
              <a:rPr lang="zh-CN" altLang="en-US"/>
              <a:t>也被称为前端 自动化任务管理工具</a:t>
            </a:r>
            <a:endParaRPr lang="en-US" altLang="zh-CN"/>
          </a:p>
          <a:p>
            <a:r>
              <a:rPr lang="zh-CN" altLang="en-US"/>
              <a:t>我们来盾一个</a:t>
            </a:r>
            <a:r>
              <a:rPr lang="en-US" altLang="zh-CN"/>
              <a:t>gulp</a:t>
            </a:r>
            <a:r>
              <a:rPr lang="zh-CN" altLang="en-US"/>
              <a:t>的</a:t>
            </a:r>
            <a:r>
              <a:rPr lang="en-US" altLang="zh-CN"/>
              <a:t>task</a:t>
            </a:r>
          </a:p>
          <a:p>
            <a:pPr lvl="1"/>
            <a:r>
              <a:rPr lang="zh-CN" altLang="en-US"/>
              <a:t>下面的</a:t>
            </a:r>
            <a:r>
              <a:rPr lang="en-US" altLang="zh-CN"/>
              <a:t>task</a:t>
            </a:r>
            <a:r>
              <a:rPr lang="zh-CN" altLang="en-US"/>
              <a:t>就是将</a:t>
            </a:r>
            <a:r>
              <a:rPr lang="en-US" altLang="zh-CN"/>
              <a:t>scr</a:t>
            </a:r>
            <a:r>
              <a:rPr lang="zh-CN" altLang="en-US"/>
              <a:t>下面的所有</a:t>
            </a:r>
            <a:r>
              <a:rPr lang="en-US" altLang="zh-CN"/>
              <a:t>js</a:t>
            </a:r>
            <a:r>
              <a:rPr lang="zh-CN" altLang="en-US"/>
              <a:t>文件转成</a:t>
            </a:r>
            <a:r>
              <a:rPr lang="en-US" altLang="zh-CN"/>
              <a:t>ES5</a:t>
            </a:r>
            <a:r>
              <a:rPr lang="zh-CN" altLang="en-US"/>
              <a:t>的语法</a:t>
            </a:r>
            <a:endParaRPr lang="en-US" altLang="zh-CN"/>
          </a:p>
          <a:p>
            <a:pPr lvl="1"/>
            <a:r>
              <a:rPr lang="zh-CN" altLang="en-US"/>
              <a:t>并且最终输出到</a:t>
            </a:r>
            <a:r>
              <a:rPr lang="en-US" altLang="zh-CN"/>
              <a:t>dist</a:t>
            </a:r>
            <a:r>
              <a:rPr lang="zh-CN" altLang="en-US"/>
              <a:t>文件夹中</a:t>
            </a:r>
            <a:endParaRPr lang="en-US" altLang="zh-CN"/>
          </a:p>
          <a:p>
            <a:r>
              <a:rPr lang="zh-CN" altLang="en-US"/>
              <a:t>什么时候用</a:t>
            </a:r>
            <a:r>
              <a:rPr lang="en-US" altLang="zh-CN"/>
              <a:t>grunt/gulp</a:t>
            </a:r>
            <a:r>
              <a:rPr lang="zh-CN" altLang="en-US"/>
              <a:t>呢</a:t>
            </a:r>
            <a:endParaRPr lang="en-US" altLang="zh-CN"/>
          </a:p>
          <a:p>
            <a:pPr lvl="1"/>
            <a:r>
              <a:rPr lang="zh-CN" altLang="en-US"/>
              <a:t>如果你的工程模块块依赖非常简单，甚至是没有用到模块化的概念</a:t>
            </a:r>
            <a:endParaRPr lang="en-US" altLang="zh-CN"/>
          </a:p>
          <a:p>
            <a:pPr lvl="1"/>
            <a:r>
              <a:rPr lang="zh-CN" altLang="en-US"/>
              <a:t>只需要进行简单的合并、压缩、就使用</a:t>
            </a:r>
            <a:r>
              <a:rPr lang="en-US" altLang="zh-CN"/>
              <a:t>grunt/gulp</a:t>
            </a:r>
            <a:r>
              <a:rPr lang="zh-CN" altLang="en-US"/>
              <a:t>即可</a:t>
            </a:r>
            <a:endParaRPr lang="en-US" altLang="zh-CN"/>
          </a:p>
          <a:p>
            <a:pPr lvl="1"/>
            <a:r>
              <a:rPr lang="zh-CN" altLang="en-US"/>
              <a:t>但是如果整个项目使用了模块化管理，而且相互依赖非常强，我们就可以使用更强大的</a:t>
            </a:r>
            <a:r>
              <a:rPr lang="en-US" altLang="zh-CN"/>
              <a:t>webpack</a:t>
            </a:r>
            <a:r>
              <a:rPr lang="zh-CN" altLang="en-US"/>
              <a:t>了</a:t>
            </a:r>
          </a:p>
          <a:p>
            <a:r>
              <a:rPr lang="zh-CN" altLang="en-US"/>
              <a:t>所以，</a:t>
            </a:r>
            <a:r>
              <a:rPr lang="en-US" altLang="zh-CN"/>
              <a:t>grunt/gulp</a:t>
            </a:r>
            <a:r>
              <a:rPr lang="zh-CN" altLang="en-US"/>
              <a:t>和</a:t>
            </a:r>
            <a:r>
              <a:rPr lang="en-US" altLang="zh-CN"/>
              <a:t>webpack</a:t>
            </a:r>
            <a:r>
              <a:rPr lang="zh-CN" altLang="en-US"/>
              <a:t>有什么不同呢</a:t>
            </a:r>
            <a:endParaRPr lang="en-US" altLang="zh-CN"/>
          </a:p>
          <a:p>
            <a:pPr lvl="1"/>
            <a:r>
              <a:rPr lang="en-US" altLang="zh-CN"/>
              <a:t>Grunt/gulp</a:t>
            </a:r>
            <a:r>
              <a:rPr lang="zh-CN" altLang="en-US"/>
              <a:t>更加强调的是前端流程的自动化，模块化不是它的核心</a:t>
            </a:r>
            <a:endParaRPr lang="en-US" altLang="zh-CN"/>
          </a:p>
          <a:p>
            <a:pPr lvl="1"/>
            <a:r>
              <a:rPr lang="en-US" altLang="zh-CN"/>
              <a:t>Webpack</a:t>
            </a:r>
            <a:r>
              <a:rPr lang="zh-CN" altLang="en-US"/>
              <a:t>更加强调模块化开发管理，而文件压缩合并、预处理等功能、是他附带的功能</a:t>
            </a:r>
            <a:endParaRPr lang="en-US" altLang="zh-CN"/>
          </a:p>
          <a:p>
            <a:pPr lvl="1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58E3F8-DB6F-4D20-BEAE-C0541E09C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474" y="3245210"/>
            <a:ext cx="2775326" cy="1512168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A6A537-D5B6-4FEE-B429-FD7148C0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A983ACE-5C19-4614-93E6-6FF0DFB2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356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70AAF-AA86-4211-B418-6337ECC4F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Webpack</a:t>
            </a:r>
            <a:r>
              <a:rPr lang="zh-CN" altLang="en-US"/>
              <a:t>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DDA455-269A-4279-9355-814C597F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webpack</a:t>
            </a:r>
            <a:r>
              <a:rPr lang="zh-CN" altLang="en-US"/>
              <a:t>首先需要安装</a:t>
            </a:r>
            <a:r>
              <a:rPr lang="en-US" altLang="zh-CN"/>
              <a:t>node.js,node.js</a:t>
            </a:r>
            <a:r>
              <a:rPr lang="zh-CN" altLang="en-US"/>
              <a:t>自带了软件包管理工具</a:t>
            </a:r>
            <a:r>
              <a:rPr lang="en-US" altLang="zh-CN"/>
              <a:t>npm</a:t>
            </a:r>
          </a:p>
          <a:p>
            <a:r>
              <a:rPr lang="zh-CN" altLang="en-US"/>
              <a:t>查看自己的</a:t>
            </a:r>
            <a:r>
              <a:rPr lang="en-US" altLang="zh-CN"/>
              <a:t>node</a:t>
            </a:r>
            <a:r>
              <a:rPr lang="zh-CN" altLang="en-US"/>
              <a:t>版本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全局安装</a:t>
            </a:r>
            <a:r>
              <a:rPr lang="en-US" altLang="zh-CN"/>
              <a:t>webpack(</a:t>
            </a:r>
            <a:r>
              <a:rPr lang="zh-CN" altLang="en-US"/>
              <a:t>这里我先指定版本号</a:t>
            </a:r>
            <a:r>
              <a:rPr lang="en-US" altLang="zh-CN"/>
              <a:t>3.6.0,</a:t>
            </a:r>
            <a:r>
              <a:rPr lang="zh-CN" altLang="en-US"/>
              <a:t>因为</a:t>
            </a:r>
            <a:r>
              <a:rPr lang="en-US" altLang="zh-CN"/>
              <a:t>vue cli2</a:t>
            </a:r>
            <a:r>
              <a:rPr lang="zh-CN" altLang="en-US"/>
              <a:t>依赖该版本</a:t>
            </a:r>
            <a:r>
              <a:rPr lang="en-US" altLang="zh-CN"/>
              <a:t>)</a:t>
            </a:r>
          </a:p>
          <a:p>
            <a:endParaRPr lang="en-US" altLang="zh-CN"/>
          </a:p>
          <a:p>
            <a:r>
              <a:rPr lang="zh-CN" altLang="en-US"/>
              <a:t>局部安装</a:t>
            </a:r>
            <a:r>
              <a:rPr lang="en-US" altLang="zh-CN"/>
              <a:t>webpack(</a:t>
            </a:r>
            <a:r>
              <a:rPr lang="zh-CN" altLang="en-US"/>
              <a:t>后续才需要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--save-dev</a:t>
            </a:r>
            <a:r>
              <a:rPr lang="zh-CN" altLang="en-US"/>
              <a:t>是开发时依赖，项目打包后不需要继续使用的</a:t>
            </a:r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为什么全局安装后，还是局部安装呢？</a:t>
            </a:r>
            <a:endParaRPr lang="en-US" altLang="zh-CN"/>
          </a:p>
          <a:p>
            <a:pPr lvl="1"/>
            <a:r>
              <a:rPr lang="zh-CN" altLang="en-US">
                <a:solidFill>
                  <a:srgbClr val="00B050"/>
                </a:solidFill>
              </a:rPr>
              <a:t>在终端直接执行</a:t>
            </a:r>
            <a:r>
              <a:rPr lang="en-US" altLang="zh-CN">
                <a:solidFill>
                  <a:srgbClr val="00B050"/>
                </a:solidFill>
              </a:rPr>
              <a:t>webpack</a:t>
            </a:r>
            <a:r>
              <a:rPr lang="zh-CN" altLang="en-US">
                <a:solidFill>
                  <a:srgbClr val="00B050"/>
                </a:solidFill>
              </a:rPr>
              <a:t>命令，使用的全局安装的</a:t>
            </a:r>
            <a:r>
              <a:rPr lang="en-US" altLang="zh-CN">
                <a:solidFill>
                  <a:srgbClr val="00B050"/>
                </a:solidFill>
              </a:rPr>
              <a:t>webpack</a:t>
            </a:r>
          </a:p>
          <a:p>
            <a:pPr lvl="1"/>
            <a:r>
              <a:rPr lang="zh-CN" altLang="en-US">
                <a:solidFill>
                  <a:srgbClr val="00B050"/>
                </a:solidFill>
              </a:rPr>
              <a:t>当在</a:t>
            </a:r>
            <a:r>
              <a:rPr lang="en-US" altLang="zh-CN">
                <a:solidFill>
                  <a:srgbClr val="00B050"/>
                </a:solidFill>
              </a:rPr>
              <a:t>package.json</a:t>
            </a:r>
            <a:r>
              <a:rPr lang="zh-CN" altLang="en-US">
                <a:solidFill>
                  <a:srgbClr val="00B050"/>
                </a:solidFill>
              </a:rPr>
              <a:t>中定义了</a:t>
            </a:r>
            <a:r>
              <a:rPr lang="en-US" altLang="zh-CN">
                <a:solidFill>
                  <a:srgbClr val="00B050"/>
                </a:solidFill>
              </a:rPr>
              <a:t>scripts</a:t>
            </a:r>
            <a:r>
              <a:rPr lang="zh-CN" altLang="en-US">
                <a:solidFill>
                  <a:srgbClr val="00B050"/>
                </a:solidFill>
              </a:rPr>
              <a:t>时，其中包含了</a:t>
            </a:r>
            <a:r>
              <a:rPr lang="en-US" altLang="zh-CN">
                <a:solidFill>
                  <a:srgbClr val="00B050"/>
                </a:solidFill>
              </a:rPr>
              <a:t>webpack</a:t>
            </a:r>
            <a:r>
              <a:rPr lang="zh-CN" altLang="en-US">
                <a:solidFill>
                  <a:srgbClr val="00B050"/>
                </a:solidFill>
              </a:rPr>
              <a:t>命令，那么使用的是局部</a:t>
            </a:r>
            <a:r>
              <a:rPr lang="en-US" altLang="zh-CN">
                <a:solidFill>
                  <a:srgbClr val="00B050"/>
                </a:solidFill>
              </a:rPr>
              <a:t>webpack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59C238-71F6-4C8F-9C2F-4E91F2D6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708920"/>
            <a:ext cx="2187130" cy="274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728F76-8A92-4340-9AA3-4731BA8E0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63" y="3573016"/>
            <a:ext cx="3619814" cy="1676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35CCDF-142B-4A24-9075-A8075C183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552" y="4673041"/>
            <a:ext cx="4237087" cy="190517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4520FC-7228-4CE2-8007-A7131DC0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1AFF089-D59B-46DA-9773-2989B035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10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39CBC-69CA-442D-963B-BB8CE019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V-once</a:t>
            </a:r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624CA10-BD2C-48A0-9097-CA3B0F4584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08820"/>
            <a:ext cx="5921843" cy="3240360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70BBD9C-A6D9-4658-9024-8C116D4FE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0136" y="1023719"/>
            <a:ext cx="3312368" cy="3010437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8FD82B-B384-4801-8EEC-4B376B211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4161341"/>
            <a:ext cx="4183743" cy="198137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A808F0-3828-45AA-B5CC-07230C0E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CC3F2D-8207-48BC-8C7C-828C7989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5246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371FE-68E5-4522-9016-9B73444E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86BE62-6BC3-441D-B0B8-FB9F0B0919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我们创建如下文件和文件夹</a:t>
            </a:r>
            <a:endParaRPr lang="en-US" altLang="zh-CN"/>
          </a:p>
          <a:p>
            <a:r>
              <a:rPr lang="zh-CN" altLang="en-US"/>
              <a:t>文件和文件夹解析：</a:t>
            </a:r>
            <a:endParaRPr lang="en-US" altLang="zh-CN"/>
          </a:p>
          <a:p>
            <a:pPr lvl="1"/>
            <a:r>
              <a:rPr lang="en-US" altLang="zh-CN"/>
              <a:t>Dist</a:t>
            </a:r>
            <a:r>
              <a:rPr lang="zh-CN" altLang="en-US"/>
              <a:t>文件夹：用于存放之后打包的文件</a:t>
            </a:r>
            <a:endParaRPr lang="en-US" altLang="zh-CN"/>
          </a:p>
          <a:p>
            <a:pPr lvl="1"/>
            <a:r>
              <a:rPr lang="en-US" altLang="zh-CN"/>
              <a:t>Scr</a:t>
            </a:r>
            <a:r>
              <a:rPr lang="zh-CN" altLang="en-US"/>
              <a:t>文件夹：用于存放我们写的源码</a:t>
            </a:r>
            <a:endParaRPr lang="en-US" altLang="zh-CN"/>
          </a:p>
          <a:p>
            <a:pPr lvl="2"/>
            <a:r>
              <a:rPr lang="en-US" altLang="zh-CN"/>
              <a:t>Main.js</a:t>
            </a:r>
            <a:r>
              <a:rPr lang="zh-CN" altLang="en-US"/>
              <a:t>：项目的入口文件。具体内容查看下面详情</a:t>
            </a:r>
            <a:endParaRPr lang="en-US" altLang="zh-CN"/>
          </a:p>
          <a:p>
            <a:pPr lvl="2"/>
            <a:r>
              <a:rPr lang="en-US" altLang="zh-CN"/>
              <a:t>mathUtils.js:</a:t>
            </a:r>
            <a:r>
              <a:rPr lang="zh-CN" altLang="en-US"/>
              <a:t>定义了一些数学工具函数，可以在其他地方引用，并且使用。具体内容查看下面详情</a:t>
            </a:r>
            <a:endParaRPr lang="en-US" altLang="zh-CN"/>
          </a:p>
          <a:p>
            <a:pPr lvl="1"/>
            <a:r>
              <a:rPr lang="en-US" altLang="zh-CN"/>
              <a:t>Index.html:</a:t>
            </a:r>
            <a:r>
              <a:rPr lang="zh-CN" altLang="en-US"/>
              <a:t>浏览器打开展示的首页</a:t>
            </a:r>
            <a:r>
              <a:rPr lang="en-US" altLang="zh-CN"/>
              <a:t>html</a:t>
            </a:r>
          </a:p>
          <a:p>
            <a:pPr lvl="1"/>
            <a:r>
              <a:rPr lang="en-US" altLang="zh-CN"/>
              <a:t>Package.json:</a:t>
            </a:r>
            <a:r>
              <a:rPr lang="zh-CN" altLang="en-US"/>
              <a:t>通过</a:t>
            </a:r>
            <a:r>
              <a:rPr lang="en-US" altLang="zh-CN"/>
              <a:t>npm init</a:t>
            </a:r>
            <a:r>
              <a:rPr lang="zh-CN" altLang="en-US"/>
              <a:t>生成的，</a:t>
            </a:r>
            <a:r>
              <a:rPr lang="en-US" altLang="zh-CN"/>
              <a:t>npm</a:t>
            </a:r>
            <a:r>
              <a:rPr lang="zh-CN" altLang="en-US"/>
              <a:t>包管理的文件（暂时没有用上，后面才会用上）</a:t>
            </a:r>
            <a:endParaRPr lang="en-US" altLang="zh-CN"/>
          </a:p>
          <a:p>
            <a:r>
              <a:rPr lang="en-US" altLang="zh-CN"/>
              <a:t>mathUtils.js</a:t>
            </a:r>
            <a:r>
              <a:rPr lang="zh-CN" altLang="en-US"/>
              <a:t>文件的中代码：</a:t>
            </a:r>
            <a:endParaRPr lang="en-US" altLang="zh-CN"/>
          </a:p>
          <a:p>
            <a:r>
              <a:rPr lang="en-US" altLang="zh-CN"/>
              <a:t>Main.js</a:t>
            </a:r>
            <a:r>
              <a:rPr lang="zh-CN" altLang="en-US"/>
              <a:t>文件中的代码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F7ACD5-E69A-46BE-93CE-E18BB4B43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85569" y="1825625"/>
            <a:ext cx="3154861" cy="4351338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BB1A211-CE4C-4B6D-84AB-AE1219D8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0EFC4FB-8946-4BFB-B154-58B517A6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9016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6606D-4F0A-4C03-A8F1-8E8F1EE2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文件中的打包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1FD1299-E5CD-4FDF-8A2D-8DDEB08A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844824"/>
            <a:ext cx="9291919" cy="435133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FF69EF-B53D-4B76-A3B2-AD5B654C2607}"/>
              </a:ext>
            </a:extLst>
          </p:cNvPr>
          <p:cNvSpPr txBox="1"/>
          <p:nvPr/>
        </p:nvSpPr>
        <p:spPr>
          <a:xfrm>
            <a:off x="7248128" y="980728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不识别</a:t>
            </a:r>
            <a:r>
              <a:rPr lang="en-US" altLang="zh-CN"/>
              <a:t>module.export{}</a:t>
            </a:r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321D8E4-35B6-42FF-91E1-185180F70498}"/>
              </a:ext>
            </a:extLst>
          </p:cNvPr>
          <p:cNvCxnSpPr/>
          <p:nvPr/>
        </p:nvCxnSpPr>
        <p:spPr>
          <a:xfrm flipV="1">
            <a:off x="6456040" y="1484784"/>
            <a:ext cx="864096" cy="79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6ADDFE-BC0E-40B9-905A-CEA0F403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3C878-BA2A-4C40-8B39-ABF36586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141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C9AAC9-FD0B-4922-9FE2-CF26EB88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打包后的文件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F944DF-5BE3-4AEC-9088-B4FE82A5C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87" y="1825625"/>
            <a:ext cx="9919626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DEF56F-F14A-4B96-BC31-F36F7334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5ABE2-05A1-4BD1-92A3-1E32381C2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510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D8FEA3-6BFF-4279-B44A-BC9002F5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Webpack</a:t>
            </a:r>
            <a:r>
              <a:rPr lang="zh-CN" altLang="en-US"/>
              <a:t>初体验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88CA7C5-3674-4117-B54E-1899B2806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3020" y="3910509"/>
            <a:ext cx="1859441" cy="800169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CDBE20-4796-4F24-B8BA-CD7FB3D9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3" y="1687689"/>
            <a:ext cx="3391194" cy="27129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B908050-0BD2-47FB-93E1-1F6EBEDEB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493" y="1690688"/>
            <a:ext cx="4000847" cy="15088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3D71107-C25C-41B7-BDB8-A5A95F70A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677" y="1713550"/>
            <a:ext cx="3170195" cy="29720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65D1DA2-9B99-46F8-9185-CF0CE96C33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5" y="5281358"/>
            <a:ext cx="8070279" cy="27434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255C969-5C5C-4F4B-8481-787E9F0CCAC1}"/>
              </a:ext>
            </a:extLst>
          </p:cNvPr>
          <p:cNvSpPr txBox="1"/>
          <p:nvPr/>
        </p:nvSpPr>
        <p:spPr>
          <a:xfrm>
            <a:off x="3287688" y="5661248"/>
            <a:ext cx="487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可以让对应的依赖包打包在</a:t>
            </a:r>
            <a:r>
              <a:rPr lang="en-US" altLang="zh-CN">
                <a:solidFill>
                  <a:srgbClr val="FF0000"/>
                </a:solidFill>
              </a:rPr>
              <a:t>dist/bundle.js</a:t>
            </a:r>
            <a:r>
              <a:rPr lang="zh-CN" altLang="en-US">
                <a:solidFill>
                  <a:srgbClr val="FF0000"/>
                </a:solidFill>
              </a:rPr>
              <a:t>中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最后只需要在</a:t>
            </a:r>
            <a:r>
              <a:rPr lang="en-US" altLang="zh-CN">
                <a:solidFill>
                  <a:srgbClr val="FF0000"/>
                </a:solidFill>
              </a:rPr>
              <a:t>Index.html</a:t>
            </a:r>
            <a:r>
              <a:rPr lang="zh-CN" altLang="en-US">
                <a:solidFill>
                  <a:srgbClr val="FF0000"/>
                </a:solidFill>
              </a:rPr>
              <a:t>引入</a:t>
            </a:r>
            <a:r>
              <a:rPr lang="en-US" altLang="zh-CN">
                <a:solidFill>
                  <a:srgbClr val="FF0000"/>
                </a:solidFill>
              </a:rPr>
              <a:t>bundle.js</a:t>
            </a:r>
            <a:r>
              <a:rPr lang="zh-CN" altLang="en-US">
                <a:solidFill>
                  <a:srgbClr val="FF0000"/>
                </a:solidFill>
              </a:rPr>
              <a:t>就可以了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7D9E6-D1A0-408C-8F39-B422DD28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7DB34-4300-49E0-884F-F265278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244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74400-FD38-48B7-93C9-F920A109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Webpack</a:t>
            </a:r>
            <a:r>
              <a:rPr lang="zh-CN" altLang="en-US"/>
              <a:t>初体验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5EF058-065E-4620-86BE-C7BCB85B6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916832"/>
            <a:ext cx="4198984" cy="282726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175407-5C5C-45B8-8083-6AF63F95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43" y="3501008"/>
            <a:ext cx="3345470" cy="11126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A49AD5-E901-4656-ACC9-45A422069C00}"/>
              </a:ext>
            </a:extLst>
          </p:cNvPr>
          <p:cNvSpPr txBox="1"/>
          <p:nvPr/>
        </p:nvSpPr>
        <p:spPr>
          <a:xfrm>
            <a:off x="3141345" y="531157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重新再执行下命令就可以了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9C3EFE-DE86-4B6F-8308-A9FCCDB33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4744097"/>
            <a:ext cx="3642166" cy="13054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67D8A2-BC37-4BD2-9C8E-D8E46AE4E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443" y="1210327"/>
            <a:ext cx="6561389" cy="2095682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1C1A8A-AB5C-4356-B0C9-DF87A29F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B9F2DB-99D0-4D04-ADA0-A93C0C12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146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81352-454E-4CFC-A4AF-1B3635BF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入口和出口</a:t>
            </a:r>
            <a:r>
              <a:rPr lang="en-US" altLang="zh-CN"/>
              <a:t>-1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C06F6-8131-497D-887F-2A88EF557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我们考虑一下，如果每次使用</a:t>
            </a:r>
            <a:r>
              <a:rPr lang="en-US" altLang="zh-CN"/>
              <a:t>webpack</a:t>
            </a:r>
            <a:r>
              <a:rPr lang="zh-CN" altLang="en-US"/>
              <a:t>的命令都需要写上入口和出口作为参数，就非常麻烦，有没有一种方法可以将这两个参数写到配置中，在运行中，直接读取呢？</a:t>
            </a:r>
            <a:endParaRPr lang="en-US" altLang="zh-CN"/>
          </a:p>
          <a:p>
            <a:r>
              <a:rPr lang="zh-CN" altLang="en-US"/>
              <a:t>当然可以，就是创建一个</a:t>
            </a:r>
            <a:r>
              <a:rPr lang="en-US" altLang="zh-CN"/>
              <a:t>webpack.config.js</a:t>
            </a:r>
            <a:r>
              <a:rPr lang="zh-CN" altLang="en-US"/>
              <a:t>文件</a:t>
            </a:r>
            <a:endParaRPr lang="en-US" altLang="zh-CN"/>
          </a:p>
          <a:p>
            <a:r>
              <a:rPr lang="zh-CN" altLang="en-US"/>
              <a:t>下次执行命令的时候直接使用</a:t>
            </a:r>
            <a:r>
              <a:rPr lang="en-US" altLang="zh-CN">
                <a:solidFill>
                  <a:srgbClr val="FF0000"/>
                </a:solidFill>
              </a:rPr>
              <a:t>webpack</a:t>
            </a:r>
            <a:r>
              <a:rPr lang="zh-CN" altLang="en-US">
                <a:solidFill>
                  <a:srgbClr val="FF0000"/>
                </a:solidFill>
              </a:rPr>
              <a:t>就会直接执行</a:t>
            </a:r>
            <a:r>
              <a:rPr lang="en-US" altLang="zh-CN">
                <a:solidFill>
                  <a:srgbClr val="FF0000"/>
                </a:solidFill>
              </a:rPr>
              <a:t>./src/main.js ./dist/bundle.js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863D8C-4DDD-49F3-9457-54800F8F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82685"/>
            <a:ext cx="6510795" cy="22665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C98407-7B77-48A5-8B35-90674E2CA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733" y="3782391"/>
            <a:ext cx="4750248" cy="2067181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BBC54D-EF04-4536-8E38-4283861C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DA80EE-3B8C-44D4-B43F-52A207DC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768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687F1-1D18-4A35-9898-B853DA5A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入口和出口</a:t>
            </a:r>
            <a:r>
              <a:rPr lang="en-US" altLang="zh-CN"/>
              <a:t>-2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D172F-31BD-45AE-919F-979C7169B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但在开发中，我们不使用</a:t>
            </a:r>
            <a:r>
              <a:rPr lang="en-US" altLang="zh-CN"/>
              <a:t>webpack</a:t>
            </a:r>
            <a:r>
              <a:rPr lang="zh-CN" altLang="en-US"/>
              <a:t>去执行，正真的是</a:t>
            </a:r>
            <a:r>
              <a:rPr lang="en-US" altLang="zh-CN"/>
              <a:t>npm run build</a:t>
            </a:r>
          </a:p>
          <a:p>
            <a:r>
              <a:rPr lang="zh-CN" altLang="en-US"/>
              <a:t>要怎么用呢</a:t>
            </a:r>
            <a:r>
              <a:rPr lang="en-US" altLang="zh-CN"/>
              <a:t>?</a:t>
            </a:r>
          </a:p>
          <a:p>
            <a:r>
              <a:rPr lang="zh-CN" altLang="en-US"/>
              <a:t>下载</a:t>
            </a:r>
            <a:r>
              <a:rPr lang="en-US" altLang="zh-CN"/>
              <a:t>npm init(package.json)</a:t>
            </a:r>
          </a:p>
          <a:p>
            <a:r>
              <a:rPr lang="zh-CN" altLang="en-US"/>
              <a:t>在</a:t>
            </a:r>
            <a:r>
              <a:rPr lang="en-US" altLang="zh-CN"/>
              <a:t>script</a:t>
            </a:r>
            <a:r>
              <a:rPr lang="zh-CN" altLang="en-US"/>
              <a:t>脚本中定义</a:t>
            </a:r>
            <a:r>
              <a:rPr lang="en-US" altLang="zh-CN"/>
              <a:t>”build”:”webpack”</a:t>
            </a:r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E29B6-EE53-4C04-BA4A-DCFDEA0D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429000"/>
            <a:ext cx="4268963" cy="2754169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2A7596A-73C5-4431-97DF-FA775E79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D751CFE-E72F-4513-BDFB-3074D1D8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3403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2F0B6F-D319-4130-9EB4-B2111A02E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局部安装</a:t>
            </a:r>
            <a:r>
              <a:rPr lang="en-US" altLang="zh-CN"/>
              <a:t>webpack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AAB76-6A19-4594-B92A-FD36F6397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为什么要进行局部安装</a:t>
            </a:r>
            <a:r>
              <a:rPr lang="en-US" altLang="zh-CN"/>
              <a:t>webpack</a:t>
            </a:r>
          </a:p>
          <a:p>
            <a:r>
              <a:rPr lang="zh-CN" altLang="en-US" sz="1600"/>
              <a:t>因为是如果是全局安装</a:t>
            </a:r>
            <a:r>
              <a:rPr lang="en-US" altLang="zh-CN" sz="1600"/>
              <a:t>(</a:t>
            </a:r>
            <a:r>
              <a:rPr lang="zh-CN" altLang="en-US" sz="1600"/>
              <a:t>你安装的是</a:t>
            </a:r>
            <a:r>
              <a:rPr lang="en-US" altLang="zh-CN" sz="1600"/>
              <a:t>webpack@4.1.0)</a:t>
            </a:r>
            <a:r>
              <a:rPr lang="zh-CN" altLang="en-US" sz="1600"/>
              <a:t>，别人下载了你的项目，而别人的是全局</a:t>
            </a:r>
            <a:r>
              <a:rPr lang="en-US" altLang="zh-CN" sz="1600"/>
              <a:t>webpack@3.6.0</a:t>
            </a:r>
            <a:r>
              <a:rPr lang="zh-CN" altLang="en-US" sz="1600"/>
              <a:t>的版本，这时你进行打包运行就会出错，因为如果在</a:t>
            </a:r>
            <a:r>
              <a:rPr lang="en-US" altLang="zh-CN" sz="1600"/>
              <a:t>package.json</a:t>
            </a:r>
            <a:r>
              <a:rPr lang="zh-CN" altLang="en-US" sz="1600"/>
              <a:t>中没有安装局部的</a:t>
            </a:r>
            <a:r>
              <a:rPr lang="en-US" altLang="zh-CN" sz="1600"/>
              <a:t>webpack,</a:t>
            </a:r>
            <a:r>
              <a:rPr lang="zh-CN" altLang="en-US" sz="1600"/>
              <a:t>默认会从全局中也就是你安装过的</a:t>
            </a:r>
            <a:r>
              <a:rPr lang="en-US" altLang="zh-CN" sz="1600"/>
              <a:t>webpack@4.1.0</a:t>
            </a:r>
            <a:r>
              <a:rPr lang="zh-CN" altLang="en-US" sz="1600"/>
              <a:t>，而如果你在</a:t>
            </a:r>
            <a:r>
              <a:rPr lang="en-US" altLang="zh-CN" sz="1600"/>
              <a:t>package.json</a:t>
            </a:r>
            <a:r>
              <a:rPr lang="zh-CN" altLang="en-US" sz="1600"/>
              <a:t>中安装了</a:t>
            </a:r>
            <a:r>
              <a:rPr lang="en-US" altLang="zh-CN" sz="1600"/>
              <a:t>webpack</a:t>
            </a:r>
            <a:r>
              <a:rPr lang="zh-CN" altLang="en-US" sz="1600"/>
              <a:t>的局部安装，别人下载使用的时候默认会从</a:t>
            </a:r>
            <a:r>
              <a:rPr lang="en-US" altLang="zh-CN" sz="1600"/>
              <a:t>package.json</a:t>
            </a:r>
            <a:r>
              <a:rPr lang="zh-CN" altLang="en-US" sz="1600"/>
              <a:t>中下载对应的</a:t>
            </a:r>
            <a:r>
              <a:rPr lang="en-US" altLang="zh-CN" sz="1600"/>
              <a:t>webpack</a:t>
            </a:r>
            <a:r>
              <a:rPr lang="zh-CN" altLang="en-US" sz="1600"/>
              <a:t>的版本，这才不会出错</a:t>
            </a:r>
            <a:endParaRPr lang="en-US" altLang="zh-CN" sz="1600"/>
          </a:p>
          <a:p>
            <a:r>
              <a:rPr lang="zh-CN" altLang="en-US" sz="1600"/>
              <a:t>在控制端执行默认是先执行全局安装，如果你就想用本地而不在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Package.json</a:t>
            </a:r>
            <a:r>
              <a:rPr lang="zh-CN" altLang="en-US" sz="1600"/>
              <a:t>定义，</a:t>
            </a:r>
            <a:r>
              <a:rPr lang="en-US" altLang="zh-CN" sz="1600"/>
              <a:t>node_modules/.bin/webpack</a:t>
            </a:r>
          </a:p>
          <a:p>
            <a:r>
              <a:rPr lang="zh-CN" altLang="en-US"/>
              <a:t>安装</a:t>
            </a:r>
            <a:r>
              <a:rPr lang="en-US" altLang="zh-CN"/>
              <a:t>npm install </a:t>
            </a:r>
            <a:r>
              <a:rPr lang="en-US" altLang="zh-CN">
                <a:hlinkClick r:id="rId2"/>
              </a:rPr>
              <a:t>webpack@3.6.0</a:t>
            </a:r>
            <a:r>
              <a:rPr lang="en-US" altLang="zh-CN"/>
              <a:t> –-save-dev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C42A06-2037-4CEE-8BB1-475B725FC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469080"/>
            <a:ext cx="3024336" cy="2826124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A2C5EFD-5C84-49B5-BBE4-FAD50BDE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C75EF5E-AB9A-4A92-B5D1-4503A0AA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8476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250E1-7042-4A32-BE19-D9A01861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Package.json</a:t>
            </a:r>
            <a:r>
              <a:rPr lang="zh-CN" altLang="en-US"/>
              <a:t>中定义启动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16E3A-EFAB-432A-A91B-7C2A487E98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但是，每次执行都敲这么一长串有没有觉得不方便呢？</a:t>
            </a:r>
            <a:endParaRPr lang="en-US" altLang="zh-CN"/>
          </a:p>
          <a:p>
            <a:pPr lvl="1"/>
            <a:r>
              <a:rPr lang="en-US" altLang="zh-CN"/>
              <a:t>OK</a:t>
            </a:r>
            <a:r>
              <a:rPr lang="zh-CN" altLang="en-US"/>
              <a:t>，我们可以在</a:t>
            </a:r>
            <a:r>
              <a:rPr lang="en-US" altLang="zh-CN"/>
              <a:t>package.json</a:t>
            </a:r>
            <a:r>
              <a:rPr lang="zh-CN" altLang="en-US"/>
              <a:t>的</a:t>
            </a:r>
            <a:r>
              <a:rPr lang="en-US" altLang="zh-CN"/>
              <a:t>script</a:t>
            </a:r>
            <a:r>
              <a:rPr lang="zh-CN" altLang="en-US"/>
              <a:t>中定义自己的执行脚本</a:t>
            </a:r>
            <a:endParaRPr lang="en-US" altLang="zh-CN"/>
          </a:p>
          <a:p>
            <a:r>
              <a:rPr lang="en-US" altLang="zh-CN"/>
              <a:t>Package.json</a:t>
            </a:r>
            <a:r>
              <a:rPr lang="zh-CN" altLang="en-US"/>
              <a:t>中的</a:t>
            </a:r>
            <a:r>
              <a:rPr lang="en-US" altLang="zh-CN"/>
              <a:t>scripts</a:t>
            </a:r>
            <a:r>
              <a:rPr lang="zh-CN" altLang="en-US"/>
              <a:t>的脚本在执行时，会按照一定的顺序寻找命令对应的位置</a:t>
            </a:r>
            <a:endParaRPr lang="en-US" altLang="zh-CN"/>
          </a:p>
          <a:p>
            <a:pPr lvl="1"/>
            <a:r>
              <a:rPr lang="zh-CN" altLang="en-US"/>
              <a:t>首先，会寻找本地的</a:t>
            </a:r>
            <a:r>
              <a:rPr lang="en-US" altLang="zh-CN"/>
              <a:t>node_modules/.bin</a:t>
            </a:r>
            <a:r>
              <a:rPr lang="zh-CN" altLang="en-US"/>
              <a:t>路径中对应的命令</a:t>
            </a:r>
            <a:endParaRPr lang="en-US" altLang="zh-CN"/>
          </a:p>
          <a:p>
            <a:pPr lvl="1"/>
            <a:r>
              <a:rPr lang="zh-CN" altLang="en-US"/>
              <a:t>如果没有找到，会去全局的环境变量中寻找</a:t>
            </a:r>
            <a:endParaRPr lang="en-US" altLang="zh-CN"/>
          </a:p>
          <a:p>
            <a:pPr lvl="1"/>
            <a:r>
              <a:rPr lang="zh-CN" altLang="en-US"/>
              <a:t>如何执行我们的</a:t>
            </a:r>
            <a:r>
              <a:rPr lang="en-US" altLang="zh-CN"/>
              <a:t>build</a:t>
            </a:r>
            <a:r>
              <a:rPr lang="zh-CN" altLang="en-US"/>
              <a:t>指令呢</a:t>
            </a:r>
            <a:endParaRPr lang="en-US" altLang="zh-CN"/>
          </a:p>
          <a:p>
            <a:pPr lvl="1"/>
            <a:r>
              <a:rPr lang="en-US" altLang="zh-CN"/>
              <a:t>Npm run build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556E4D-FCDE-4181-8A15-0C3DD3D5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825625"/>
            <a:ext cx="5220152" cy="3482642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8725760-6C79-467A-ACC6-5DBF93CF3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9386EC-91D2-45B7-A6EA-EF378C36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4943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06E691-0C80-494C-A821-879E1C52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loader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5E52B32-13C1-446F-A64A-EF2B9F04B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775" y="1825625"/>
            <a:ext cx="10212449" cy="4351338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924F76-AA61-4834-9525-5E9C6557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6BDCC6-F50D-469D-8217-A3B78E36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46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17514-D790-4FEC-BA7F-CDEC8085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V-html</a:t>
            </a:r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0335D32-E423-40C5-8428-CF1A0AAC32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916832"/>
            <a:ext cx="5181600" cy="1751441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D48E180-02B5-4DE8-A386-EAC2676CC4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8736" y="1972892"/>
            <a:ext cx="4168501" cy="285774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54E9F1-204E-44CE-A445-86786035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36" y="5229200"/>
            <a:ext cx="3996445" cy="64807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E8CE0F-2CCD-414D-A184-3253E54A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1DE4C1-370F-401E-BB65-D6AFE35D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1322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B6FAB-CB9A-4A99-9D26-E844EBF2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</a:t>
            </a:r>
            <a:r>
              <a:rPr lang="en-US" altLang="zh-CN"/>
              <a:t>-</a:t>
            </a:r>
            <a:r>
              <a:rPr lang="zh-CN" altLang="en-US"/>
              <a:t>准备工作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3433AB-05DD-4FE2-BDB6-C8C78091A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916832"/>
            <a:ext cx="588433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68096D-DE52-4494-A254-016F58B6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2011040"/>
            <a:ext cx="4500244" cy="283592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BB1B12-17D2-4203-8D4E-A41A686F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A3113D6-7247-48DE-A543-6FF17234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204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0000F-12AA-4B19-8E86-CAF214AA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</a:t>
            </a:r>
            <a:r>
              <a:rPr lang="en-US" altLang="zh-CN"/>
              <a:t>-</a:t>
            </a:r>
            <a:r>
              <a:rPr lang="zh-CN" altLang="en-US"/>
              <a:t>打包错误信息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08AF6E-3F91-47D6-B544-CF8853E41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2538"/>
            <a:ext cx="10515600" cy="4117512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C30E5B-285A-4CFA-A415-DA7E2F71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E27AF2-0799-4DE9-96AD-A380BF3B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1517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C449E-5431-4FB9-A1AD-B325158E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</a:t>
            </a:r>
            <a:r>
              <a:rPr lang="en-US" altLang="zh-CN"/>
              <a:t>-css-lader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CA77AC-41F8-4549-BB02-3C8FADB02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4824"/>
            <a:ext cx="4964534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28D614-470F-4DBD-9418-B77C5956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39" y="1556792"/>
            <a:ext cx="6088908" cy="3970364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18B9E91C-B168-44FE-98CE-367BAE5B2791}"/>
              </a:ext>
            </a:extLst>
          </p:cNvPr>
          <p:cNvSpPr/>
          <p:nvPr/>
        </p:nvSpPr>
        <p:spPr>
          <a:xfrm>
            <a:off x="7536160" y="4365104"/>
            <a:ext cx="1152128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DD796A-548C-4F20-84DF-433AC28C9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7A723A-C682-48AA-BE58-AF872EDB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8972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3FE44-43D6-49A6-BC10-41C0CAD5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文件处理</a:t>
            </a:r>
            <a:r>
              <a:rPr lang="en-US" altLang="zh-CN"/>
              <a:t>-style-lader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6A6907-E674-4A74-8FF6-B0FEFAAE0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916832"/>
            <a:ext cx="367371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8A5EA8-B4E6-46B9-874D-613A1570D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739" y="1556792"/>
            <a:ext cx="6088908" cy="3970364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B6A-8CEF-4606-921B-54F23330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11E66BB-0688-40D8-908C-E637504C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8322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610FC-24B2-413C-85C0-D986C4A5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Css</a:t>
            </a:r>
            <a:r>
              <a:rPr lang="zh-CN" altLang="en-US"/>
              <a:t>文件</a:t>
            </a:r>
            <a:r>
              <a:rPr lang="en-US" altLang="zh-CN"/>
              <a:t>-</a:t>
            </a:r>
            <a:r>
              <a:rPr lang="zh-CN" altLang="en-US"/>
              <a:t>其他报名信息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0FF8B6-FA38-4426-9A8B-108ACE525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5983"/>
            <a:ext cx="10515600" cy="183062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C76DC6-C872-46D7-A4A5-3A6B82EFECCF}"/>
              </a:ext>
            </a:extLst>
          </p:cNvPr>
          <p:cNvSpPr txBox="1"/>
          <p:nvPr/>
        </p:nvSpPr>
        <p:spPr>
          <a:xfrm>
            <a:off x="1631504" y="2348880"/>
            <a:ext cx="766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一定是版本太高，或太底 重新下载</a:t>
            </a:r>
            <a:r>
              <a:rPr lang="en-US" altLang="zh-CN"/>
              <a:t>npm install </a:t>
            </a:r>
            <a:r>
              <a:rPr lang="en-US" altLang="zh-CN">
                <a:hlinkClick r:id="rId3"/>
              </a:rPr>
              <a:t>css-loader@2.0.0</a:t>
            </a:r>
            <a:r>
              <a:rPr lang="en-US" altLang="zh-CN"/>
              <a:t> –save-dev</a:t>
            </a:r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7D68BCA-4B53-42DA-9A79-D710A460F782}"/>
              </a:ext>
            </a:extLst>
          </p:cNvPr>
          <p:cNvSpPr/>
          <p:nvPr/>
        </p:nvSpPr>
        <p:spPr>
          <a:xfrm>
            <a:off x="4007768" y="3356992"/>
            <a:ext cx="32403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D6A545-49AD-4469-8D66-6E0D4768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1AE5C9-B546-44A3-A570-EA1D21A9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5608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DC8DC-6FCB-4E7D-8EBD-51F7136A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Less</a:t>
            </a:r>
            <a:r>
              <a:rPr lang="zh-CN" altLang="en-US"/>
              <a:t>文件处理</a:t>
            </a:r>
            <a:r>
              <a:rPr lang="en-US" altLang="zh-CN"/>
              <a:t>-</a:t>
            </a:r>
            <a:r>
              <a:rPr lang="zh-CN" altLang="en-US"/>
              <a:t>准备工作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234B0F8-1915-4513-B530-EFA5D86C9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690688"/>
            <a:ext cx="4961050" cy="139458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13183B-34D9-432B-BEB5-EC7D22A8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69" y="1556792"/>
            <a:ext cx="3551228" cy="1935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2CDEBE-51A1-463E-97F1-33BE48BCE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3494552"/>
            <a:ext cx="3817951" cy="10516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B9228D-B334-46AE-9756-A6511BC87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128" y="3780686"/>
            <a:ext cx="7848872" cy="18068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022F67-3C20-47A7-A18A-3129340F4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60" y="4702935"/>
            <a:ext cx="2392887" cy="1546994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4E429D-03C3-4243-8B6E-916F66D2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3D1AE5D-1A31-4E38-AFD2-AE0FB664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820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F6B8B-E7D7-4746-BEE3-3C5F93A2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Less</a:t>
            </a:r>
            <a:r>
              <a:rPr lang="zh-CN" altLang="en-US"/>
              <a:t>文件处理</a:t>
            </a:r>
            <a:r>
              <a:rPr lang="en-US" altLang="zh-CN"/>
              <a:t>-less-loader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60CA70-97CD-4884-AF87-C345CE0F3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720774"/>
            <a:ext cx="7064349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022C36-0AE8-46C4-A263-E9C8EB49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04CA51-1276-4178-B425-8C59B3BC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8391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31632-50DF-449D-92C2-F3C17F1E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</a:t>
            </a:r>
            <a:r>
              <a:rPr lang="en-US" altLang="zh-CN"/>
              <a:t>-</a:t>
            </a:r>
            <a:r>
              <a:rPr lang="zh-CN" altLang="en-US"/>
              <a:t>资源准备阶段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EF238A-4014-4891-8851-A4E526A90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772816"/>
            <a:ext cx="7833920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B7485A-2B4D-4BA9-BBC8-79FEA8F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7132E4-A289-47A8-B168-A8A25EB6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2313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2DCEF-B173-4A6C-A0D6-04164343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</a:t>
            </a:r>
            <a:r>
              <a:rPr lang="en-US" altLang="zh-CN"/>
              <a:t>-url=loader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DC164A-EA92-4E4A-84EA-FB7F573A1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772816"/>
            <a:ext cx="9241975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7E938D-9439-43E2-BCCD-C4BA3ED7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508325-5EB2-48E7-98F0-D4A56AE8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1821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739F3-0065-4887-BAB8-7403C233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</a:t>
            </a:r>
            <a:r>
              <a:rPr lang="en-US" altLang="zh-CN"/>
              <a:t>-file-loader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E8B776-2B16-48B2-9925-00F1CD1FE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844824"/>
            <a:ext cx="9205758" cy="4275190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A9DB5-D027-4EB2-9B8D-09E3B151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E1A199-D420-406A-A677-66DC54DA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66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EC755-420D-4161-B4CE-18AD797A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V-text</a:t>
            </a:r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721E5F0-83B6-4469-905F-A45CF8D356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895180"/>
            <a:ext cx="5181600" cy="598154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CC8B5B8-2019-4D4B-9DE5-D8CF46B42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16080" y="1916832"/>
            <a:ext cx="3116850" cy="2575783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9EB0C6-741A-402E-9E0E-845E39241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4718759"/>
            <a:ext cx="2293819" cy="792549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8B4D1-CE95-46BB-AEC2-CFC2E9FD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186F62-951A-4957-B33A-9BD08653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912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0A9E9-5FDE-42A8-8168-57DA93EF0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图片文件处理</a:t>
            </a:r>
            <a:r>
              <a:rPr lang="en-US" altLang="zh-CN"/>
              <a:t>-</a:t>
            </a:r>
            <a:r>
              <a:rPr lang="zh-CN" altLang="en-US"/>
              <a:t>修改文件名称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C335DB-1224-4315-9C39-6D82E0CB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844824"/>
            <a:ext cx="9216323" cy="4351338"/>
          </a:xfr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F7C6693C-18D7-4A2F-8638-6E307CA4DFAD}"/>
              </a:ext>
            </a:extLst>
          </p:cNvPr>
          <p:cNvSpPr/>
          <p:nvPr/>
        </p:nvSpPr>
        <p:spPr>
          <a:xfrm>
            <a:off x="1703512" y="4941168"/>
            <a:ext cx="43924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4B3648-507D-44DB-9643-94BD693F249C}"/>
              </a:ext>
            </a:extLst>
          </p:cNvPr>
          <p:cNvSpPr txBox="1"/>
          <p:nvPr/>
        </p:nvSpPr>
        <p:spPr>
          <a:xfrm>
            <a:off x="7486202" y="5733256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所有使用</a:t>
            </a:r>
            <a:r>
              <a:rPr lang="en-US" altLang="zh-CN">
                <a:solidFill>
                  <a:srgbClr val="00B050"/>
                </a:solidFill>
              </a:rPr>
              <a:t>url</a:t>
            </a:r>
            <a:r>
              <a:rPr lang="zh-CN" altLang="en-US">
                <a:solidFill>
                  <a:srgbClr val="00B050"/>
                </a:solidFill>
              </a:rPr>
              <a:t>的地址都会拼接上</a:t>
            </a:r>
            <a:r>
              <a:rPr lang="en-US" altLang="zh-CN">
                <a:solidFill>
                  <a:srgbClr val="00B050"/>
                </a:solidFill>
              </a:rPr>
              <a:t>dist/</a:t>
            </a:r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4862FCF-27DF-413F-87A6-15F06C98E439}"/>
              </a:ext>
            </a:extLst>
          </p:cNvPr>
          <p:cNvCxnSpPr/>
          <p:nvPr/>
        </p:nvCxnSpPr>
        <p:spPr>
          <a:xfrm>
            <a:off x="8040216" y="4941168"/>
            <a:ext cx="576064" cy="720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2A02E2-2D04-44E7-8809-FB6462E37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ECBB1B1-0102-4D72-BF45-A0F790B3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1779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C977E-0F5D-4B5B-B358-6B48CED7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代码演示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E2224D-8D40-4886-B5BC-F629ACB8D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912697"/>
            <a:ext cx="636168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917CCC-A763-455F-B049-4E117ECCE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178" y="1912697"/>
            <a:ext cx="3581710" cy="39779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2C1890-3666-49B1-B6F7-643FD8A6F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376" y="1943179"/>
            <a:ext cx="2819644" cy="195851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04D2F7-2ED1-4785-B52E-3CEBF10AC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D347BC9-6037-4F61-9FF6-EFD0D3C8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9402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B865D-35E1-4A4B-9B9C-869A195F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ES6</a:t>
            </a:r>
            <a:r>
              <a:rPr lang="zh-CN" altLang="en-US"/>
              <a:t>语法处理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5B63C1-D047-41AD-977B-76D59C03B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501" y="1829406"/>
            <a:ext cx="9662997" cy="4343776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981A4D-8AC4-46B0-A8AD-EB624CBB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6ABA3E-216A-4A0B-9AD7-5E2C0B36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4556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1A34C-FCA0-4BFE-A7B0-E825708F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引入</a:t>
            </a:r>
            <a:r>
              <a:rPr lang="en-US" altLang="zh-CN"/>
              <a:t>vue.js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F7068D-63ED-40DE-99B5-E469BD6E1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716564"/>
            <a:ext cx="9072020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237ADA-F72E-4037-B700-9A709C98F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0AAB10-A974-44EE-B782-FF16C10B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7729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65F1D-B732-46CD-8ED5-F0B17BAC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打包项目</a:t>
            </a:r>
            <a:r>
              <a:rPr lang="en-US" altLang="zh-CN"/>
              <a:t>-</a:t>
            </a:r>
            <a:r>
              <a:rPr lang="zh-CN" altLang="en-US"/>
              <a:t>错误信息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9FAD837-E03E-496E-8403-A92BC633D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717967"/>
            <a:ext cx="8825406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1A646B-7E92-4A4C-9116-A8D49383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B809F6-0679-4F7E-A59C-CEA7C4EE5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4675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A747B8-385B-4A71-9CF2-30998F8D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</a:t>
            </a:r>
            <a:r>
              <a:rPr lang="zh-CN" altLang="en-US"/>
              <a:t>和</a:t>
            </a:r>
            <a:r>
              <a:rPr lang="en-US" altLang="zh-CN"/>
              <a:t>template</a:t>
            </a:r>
            <a:r>
              <a:rPr lang="zh-CN" altLang="en-US"/>
              <a:t>区别（一）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2DE8BB8-1DC6-4AE0-A6CC-D805BBB8B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716534"/>
            <a:ext cx="9336420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5C2FC6-6FF0-4601-8FBE-4680F1DE9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4293096"/>
            <a:ext cx="3240360" cy="1720901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055E753-538F-463B-B99F-A1D3E6DE772C}"/>
              </a:ext>
            </a:extLst>
          </p:cNvPr>
          <p:cNvCxnSpPr/>
          <p:nvPr/>
        </p:nvCxnSpPr>
        <p:spPr>
          <a:xfrm>
            <a:off x="6816080" y="3717032"/>
            <a:ext cx="936104" cy="1224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8E2C17-47F8-42EF-B0EB-FBF1FCB1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93870B2-B8D6-4274-94A7-1BD0CAB5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3930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BC8E7-BBDD-41C3-BA5A-1728800F1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</a:t>
            </a:r>
            <a:r>
              <a:rPr lang="zh-CN" altLang="en-US"/>
              <a:t>和</a:t>
            </a:r>
            <a:r>
              <a:rPr lang="en-US" altLang="zh-CN"/>
              <a:t>template</a:t>
            </a:r>
            <a:r>
              <a:rPr lang="zh-CN" altLang="en-US"/>
              <a:t>区别（二）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F1C987-84BF-4938-882B-E9D78BAA7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103"/>
            <a:ext cx="10515600" cy="3882382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03A57-E1AC-4AA4-9548-A1C26C8D6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6622F8-1E5E-4D3B-9CC2-C9AF3289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3675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A6242-3016-4F7C-BA72-BA668E57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</a:t>
            </a:r>
            <a:r>
              <a:rPr lang="zh-CN" altLang="en-US"/>
              <a:t>和</a:t>
            </a:r>
            <a:r>
              <a:rPr lang="en-US" altLang="zh-CN"/>
              <a:t>template</a:t>
            </a:r>
            <a:r>
              <a:rPr lang="zh-CN" altLang="en-US"/>
              <a:t>区别</a:t>
            </a:r>
            <a:r>
              <a:rPr lang="en-US" altLang="zh-CN"/>
              <a:t>-</a:t>
            </a:r>
            <a:r>
              <a:rPr lang="zh-CN" altLang="en-US"/>
              <a:t>代码演示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2A9639B2-F449-449F-BD16-B7CCD06DF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916832"/>
            <a:ext cx="9144792" cy="4092295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65B1A3-1042-4389-B988-3CCAB0691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898A3A-34D4-4C03-9EC6-145F22F8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3212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26C1A-1986-4289-B66B-3ADE6CE9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组件化开发引入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243B9E-FEB5-46F6-9669-D8B02071E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1556792"/>
            <a:ext cx="9876326" cy="4680520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6E8325-799A-4889-B6BA-4A73BDAB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862924-9F36-4EC6-AF27-8D62CE44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6071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06DD0-D790-4EDD-8569-E5D1A0F0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文件封闭处理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885E5A-AB75-4BE2-A3DD-05FA8ECF2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803" y="1825625"/>
            <a:ext cx="9584393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961076-3384-40FF-9860-DF20AA5B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A356B1-5717-414E-B210-6B29DB05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6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71042-ED5E-4F95-82D2-22D9AF82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V-pre</a:t>
            </a:r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9DEC70E3-5762-481E-A038-8D9C08543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7448" y="1957336"/>
            <a:ext cx="5181600" cy="959555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DF8211-E4D1-4A55-A595-A97231FC25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8088" y="1988840"/>
            <a:ext cx="3109229" cy="2568163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F91CFD-1185-4C13-886E-E606FBD5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037" y="4725144"/>
            <a:ext cx="1851820" cy="92210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876F6C-FC9F-4462-920D-0ACC97A4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55778B-D537-48D1-B54B-9416BCF8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3388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6CE3F-30F5-41F4-9D54-9E3C1D9B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vue-</a:t>
            </a:r>
            <a:r>
              <a:rPr lang="zh-CN" altLang="en-US"/>
              <a:t>的其他错误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8A5A77-1293-4EA4-A678-E1D0A1470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412776"/>
            <a:ext cx="9662997" cy="198899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79EB70-FF2E-4C83-9638-07027E6BC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3573016"/>
            <a:ext cx="3151431" cy="30266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B8ECF8-8676-4D68-875A-96932C84B5AB}"/>
              </a:ext>
            </a:extLst>
          </p:cNvPr>
          <p:cNvSpPr txBox="1"/>
          <p:nvPr/>
        </p:nvSpPr>
        <p:spPr>
          <a:xfrm>
            <a:off x="6600056" y="472514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然后通过</a:t>
            </a:r>
            <a:r>
              <a:rPr lang="en-US" altLang="zh-CN"/>
              <a:t>npm install</a:t>
            </a:r>
            <a:r>
              <a:rPr lang="zh-CN" altLang="en-US"/>
              <a:t>重新打包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AFDF27-F6A5-4479-83ED-E68E221A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5593AE-7BF3-45DD-8B77-D8BEBCFF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5520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23470-576A-4291-879C-16B94707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小知识</a:t>
            </a:r>
            <a:r>
              <a:rPr lang="en-US" altLang="zh-CN"/>
              <a:t>-extensions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461173-3E5C-4F72-B229-B4EA42D4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60848"/>
            <a:ext cx="5806943" cy="16232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79E217-583B-4467-938B-545960DEE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060848"/>
            <a:ext cx="3894157" cy="277392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0AECA-18A6-4B08-89F3-F12DE11F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3FF7B1-308C-4EA6-8F88-9710FA7B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0240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63021-79E7-4E24-8690-FAAA31C7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plugin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2188DC-DC52-4BD5-8534-8B915282F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944" y="1825625"/>
            <a:ext cx="10332111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797010-273F-4992-A5FA-658FC06B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3E0246-9089-4931-9277-7768D501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9740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33C8C-49D3-4707-9FFC-09FF0655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添加版权的</a:t>
            </a:r>
            <a:r>
              <a:rPr lang="en-US" altLang="zh-CN"/>
              <a:t>plugin</a:t>
            </a:r>
            <a:endParaRPr lang="zh-CN" altLang="en-US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D5E5FE82-1AFF-432D-A59B-2BA03A86A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我们先使用一个最简单的插件，为打包的文件添加版权声明</a:t>
            </a:r>
            <a:endParaRPr lang="en-US" altLang="zh-CN"/>
          </a:p>
          <a:p>
            <a:pPr lvl="1"/>
            <a:r>
              <a:rPr lang="zh-CN" altLang="en-US"/>
              <a:t>该插件名字叫</a:t>
            </a:r>
            <a:r>
              <a:rPr lang="en-US" altLang="zh-CN">
                <a:solidFill>
                  <a:srgbClr val="00B050"/>
                </a:solidFill>
              </a:rPr>
              <a:t>BannerPlugin</a:t>
            </a:r>
            <a:r>
              <a:rPr lang="en-US" altLang="zh-CN"/>
              <a:t>,</a:t>
            </a:r>
            <a:r>
              <a:rPr lang="zh-CN" altLang="en-US"/>
              <a:t>属于</a:t>
            </a:r>
            <a:r>
              <a:rPr lang="en-US" altLang="zh-CN"/>
              <a:t>webpack</a:t>
            </a:r>
            <a:r>
              <a:rPr lang="zh-CN" altLang="en-US"/>
              <a:t>自带插件</a:t>
            </a:r>
            <a:endParaRPr lang="en-US" altLang="zh-CN"/>
          </a:p>
          <a:p>
            <a:r>
              <a:rPr lang="zh-CN" altLang="en-US"/>
              <a:t>按照下面的方式来修改</a:t>
            </a:r>
            <a:r>
              <a:rPr lang="en-US" altLang="zh-CN"/>
              <a:t>webpack.config.js</a:t>
            </a:r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655A4AC-F06B-49A7-B94A-B98F71417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996952"/>
            <a:ext cx="5040560" cy="26213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5DA422-CDF9-49C6-9806-3297528F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64" y="2964135"/>
            <a:ext cx="5029636" cy="187468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C1ABB8-A45B-4F36-A921-5EF5FBED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4035EC-588C-4C69-BC56-37AAC452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495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DA5C8-3276-4D60-BAD5-219B1835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</a:t>
            </a:r>
            <a:r>
              <a:rPr lang="en-US" altLang="zh-CN"/>
              <a:t>html</a:t>
            </a:r>
            <a:r>
              <a:rPr lang="zh-CN" altLang="en-US"/>
              <a:t>的</a:t>
            </a:r>
            <a:r>
              <a:rPr lang="en-US" altLang="zh-CN"/>
              <a:t>plugin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9F76FD-9F93-47D7-B861-BAD56AD5A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7784" y="1825625"/>
            <a:ext cx="9376431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CBC310-010D-4DF6-AAED-F84094EC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3CB935-DD90-4EE0-878E-7D37EB2B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7404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DBC1A8-A168-4C63-888F-F922F1A1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</a:t>
            </a:r>
            <a:r>
              <a:rPr lang="zh-CN" altLang="en-US"/>
              <a:t>压缩的</a:t>
            </a:r>
            <a:r>
              <a:rPr lang="en-US" altLang="zh-CN"/>
              <a:t>plugin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D858F7-8D18-4C10-9B10-9C529D205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905" y="1844824"/>
            <a:ext cx="8936189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BD06AA-DCD0-4E44-8F4E-40B99F06ED10}"/>
              </a:ext>
            </a:extLst>
          </p:cNvPr>
          <p:cNvSpPr txBox="1"/>
          <p:nvPr/>
        </p:nvSpPr>
        <p:spPr>
          <a:xfrm>
            <a:off x="4581366" y="6011496"/>
            <a:ext cx="598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注：使用了这个插件，那个</a:t>
            </a:r>
            <a:r>
              <a:rPr lang="en-US" altLang="zh-CN" b="1">
                <a:solidFill>
                  <a:srgbClr val="FF0000"/>
                </a:solidFill>
              </a:rPr>
              <a:t>BannerPlugin</a:t>
            </a:r>
            <a:r>
              <a:rPr lang="zh-CN" altLang="en-US" b="1">
                <a:solidFill>
                  <a:srgbClr val="FF0000"/>
                </a:solidFill>
              </a:rPr>
              <a:t>这个插件将失效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EE4A26C-4BE1-4632-866F-E743C28E2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003CF66-909A-4716-B264-0159C916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5804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590FA-58D1-4BBE-BE91-DEF13221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搭建本地服务器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BDA97B-DCE8-42A6-A4EA-658FC94F4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403" y="1825625"/>
            <a:ext cx="9313194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4E72F5-4C50-4951-BE7C-339F98F6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3860354"/>
            <a:ext cx="2935846" cy="231660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F6B03F09-E6BE-4839-A393-EA96A5F05AC2}"/>
              </a:ext>
            </a:extLst>
          </p:cNvPr>
          <p:cNvSpPr/>
          <p:nvPr/>
        </p:nvSpPr>
        <p:spPr>
          <a:xfrm>
            <a:off x="4151784" y="3212976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F1A8E5-56FB-443F-95BB-4F90C75B0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A458AD-5CF1-4094-AD48-79A0D36C9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9306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DB21F-1035-4B0B-A815-3ADC6DBB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小知识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6F60E82-B46B-46BD-BA10-906B98C85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772816"/>
            <a:ext cx="4671465" cy="2034716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14B108-DD91-4B9A-8659-2F59B53D1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898557"/>
            <a:ext cx="5182049" cy="8916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057F334-7628-4366-B48B-82CB11168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3807532"/>
            <a:ext cx="4686706" cy="164606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493CA-1D73-4B25-A4E3-8B36C1A0B3FB}"/>
              </a:ext>
            </a:extLst>
          </p:cNvPr>
          <p:cNvSpPr txBox="1"/>
          <p:nvPr/>
        </p:nvSpPr>
        <p:spPr>
          <a:xfrm>
            <a:off x="5879976" y="5733256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在下一节我们可以抽离这些在开发时</a:t>
            </a:r>
            <a:endParaRPr lang="en-US" altLang="zh-CN" b="1">
              <a:solidFill>
                <a:srgbClr val="00B050"/>
              </a:solidFill>
            </a:endParaRPr>
          </a:p>
          <a:p>
            <a:r>
              <a:rPr lang="zh-CN" altLang="en-US" b="1">
                <a:solidFill>
                  <a:srgbClr val="00B050"/>
                </a:solidFill>
              </a:rPr>
              <a:t>要用的，与运行时要用的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B794AE-7400-4BC0-823F-E4DCACE1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07571-681C-425B-B818-2E6B5D37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2535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1D4A4-DC53-4661-B407-DF612309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配置文件分离</a:t>
            </a:r>
            <a:r>
              <a:rPr lang="en-US" altLang="zh-CN"/>
              <a:t>-</a:t>
            </a:r>
            <a:r>
              <a:rPr lang="zh-CN" altLang="en-US"/>
              <a:t>（一）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871BBB-FEF9-4A3E-A2DF-7BA497EF2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888" y="3857146"/>
            <a:ext cx="4968552" cy="278036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DFB7AF-83A0-4FCD-9F24-D2FBB73F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3" y="1610670"/>
            <a:ext cx="4138019" cy="22252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12C906-C09E-49C0-BE73-DD5E0AC43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610670"/>
            <a:ext cx="5502117" cy="20651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218373-4E44-48A1-8F55-47C8DE4C0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3" y="3944071"/>
            <a:ext cx="3548122" cy="2852144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781EFB-DFCA-4EA7-8BDC-FF2310AB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07A09ED-5C43-4EDB-AACD-0B5702A6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43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C42A1-812D-43FD-AEF8-FE4D14EF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配置文件分离</a:t>
            </a:r>
            <a:r>
              <a:rPr lang="en-US" altLang="zh-CN"/>
              <a:t>-</a:t>
            </a:r>
            <a:r>
              <a:rPr lang="zh-CN" altLang="en-US"/>
              <a:t>（二）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C0095-E0B4-4F6D-928C-6BA89BD9F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对文件进行合并就要下载：</a:t>
            </a:r>
            <a:r>
              <a:rPr lang="en-US" altLang="zh-CN"/>
              <a:t>npm install webpack-merge –-save-dev   </a:t>
            </a:r>
            <a:r>
              <a:rPr lang="en-US" altLang="zh-CN">
                <a:sym typeface="Wingdings" panose="05000000000000000000" pitchFamily="2" charset="2"/>
              </a:rPr>
              <a:t>merge(</a:t>
            </a:r>
            <a:r>
              <a:rPr lang="zh-CN" altLang="en-US">
                <a:sym typeface="Wingdings" panose="05000000000000000000" pitchFamily="2" charset="2"/>
              </a:rPr>
              <a:t>合并</a:t>
            </a:r>
            <a:r>
              <a:rPr lang="en-US" altLang="zh-CN">
                <a:sym typeface="Wingdings" panose="05000000000000000000" pitchFamily="2" charset="2"/>
              </a:rPr>
              <a:t>)</a:t>
            </a:r>
          </a:p>
          <a:p>
            <a:r>
              <a:rPr lang="zh-CN" altLang="en-US">
                <a:sym typeface="Wingdings" panose="05000000000000000000" pitchFamily="2" charset="2"/>
              </a:rPr>
              <a:t>这个能对配置文件进行合并，因为我们都是弄的配置文件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81CB0A-BC4D-4428-A462-B26EC5DD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2276872"/>
            <a:ext cx="3002540" cy="220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D8BB98-0FA5-4DB4-B23B-491098DB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780928"/>
            <a:ext cx="4460803" cy="1728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A77672-9A22-45E6-A70B-4962E8438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2780928"/>
            <a:ext cx="4249185" cy="17281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429C6D2-5EFF-48A6-A912-D45B5711C0FF}"/>
              </a:ext>
            </a:extLst>
          </p:cNvPr>
          <p:cNvSpPr txBox="1"/>
          <p:nvPr/>
        </p:nvSpPr>
        <p:spPr>
          <a:xfrm>
            <a:off x="2940328" y="5414694"/>
            <a:ext cx="631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虽然比较麻烦，但在正真开发中配置文件过多，就不好维护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C5C16D-9C95-4E28-BFF5-04DA735B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35D2A46-2663-44CE-8C13-3A6600623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94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E658F5-FD3A-44A0-9BAC-406ACDDB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V-cloak</a:t>
            </a:r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9203634-B284-44B0-A469-1F0665428F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844824"/>
            <a:ext cx="5181600" cy="623768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D9C2E0C-6A12-4D98-B5BB-CB9A1737A3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0136" y="1690688"/>
            <a:ext cx="2831251" cy="4351338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1E3446-D1D6-461C-B193-C08CCB5ED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B32D7E-068B-43C2-9FAD-11CE5F88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526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9D028-7E94-41F7-A49A-44C7B482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配置文件分离</a:t>
            </a:r>
            <a:r>
              <a:rPr lang="en-US" altLang="zh-CN"/>
              <a:t>-</a:t>
            </a:r>
            <a:r>
              <a:rPr lang="zh-CN" altLang="en-US"/>
              <a:t>（二）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41D6E-3808-46D2-BFEA-D1D11A211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开好了以后，我们就可以删除</a:t>
            </a:r>
            <a:r>
              <a:rPr lang="en-US" altLang="zh-CN"/>
              <a:t>webpack.config.js</a:t>
            </a:r>
            <a:r>
              <a:rPr lang="zh-CN" altLang="en-US"/>
              <a:t>文件了</a:t>
            </a:r>
            <a:endParaRPr lang="en-US" altLang="zh-CN"/>
          </a:p>
          <a:p>
            <a:r>
              <a:rPr lang="zh-CN" altLang="en-US"/>
              <a:t>但是重新执行</a:t>
            </a:r>
            <a:r>
              <a:rPr lang="en-US" altLang="zh-CN"/>
              <a:t>npm run build</a:t>
            </a:r>
            <a:r>
              <a:rPr lang="zh-CN" altLang="en-US"/>
              <a:t>就会出现打不到文件的错误信息，这很简单，因为我们删除了</a:t>
            </a:r>
            <a:r>
              <a:rPr lang="en-US" altLang="zh-CN"/>
              <a:t>webpack.config.js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225001-9D56-49C4-B1D9-9D367992E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68960"/>
            <a:ext cx="10630821" cy="3589331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FF2CFCE-DA79-49F2-82B0-E6BB9D20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BCC4BE8-8854-4A41-BF09-B76B2A43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227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DDD18-99BE-480A-A1EB-7ECA7D0A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配置文件分离</a:t>
            </a:r>
            <a:r>
              <a:rPr lang="en-US" altLang="zh-CN"/>
              <a:t>-</a:t>
            </a:r>
            <a:r>
              <a:rPr lang="zh-CN" altLang="en-US"/>
              <a:t>（三）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01A0D-CC84-4F03-98EA-A3E34D5F5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正我们重新执行</a:t>
            </a:r>
            <a:r>
              <a:rPr lang="en-US" altLang="zh-CN"/>
              <a:t>npm run build</a:t>
            </a:r>
            <a:r>
              <a:rPr lang="zh-CN" altLang="en-US"/>
              <a:t>，发现不是在</a:t>
            </a:r>
            <a:r>
              <a:rPr lang="en-US" altLang="zh-CN"/>
              <a:t>dist</a:t>
            </a:r>
            <a:r>
              <a:rPr lang="zh-CN" altLang="en-US"/>
              <a:t>上打包的，而是在</a:t>
            </a:r>
            <a:r>
              <a:rPr lang="en-US" altLang="zh-CN"/>
              <a:t>build</a:t>
            </a:r>
            <a:r>
              <a:rPr lang="zh-CN" altLang="en-US"/>
              <a:t>下打包的</a:t>
            </a:r>
            <a:endParaRPr lang="en-US" altLang="zh-CN"/>
          </a:p>
          <a:p>
            <a:r>
              <a:rPr lang="zh-CN" altLang="en-US"/>
              <a:t>为什么呢？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解决方法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F957AF-C84F-48D4-9DE5-0AC78B514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392" y="2204864"/>
            <a:ext cx="2191015" cy="15919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94AA2B-0C4C-4053-8EAC-8A0AAFCDA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2348880"/>
            <a:ext cx="5503877" cy="24384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393349-192A-4837-B501-3C0AAB09E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0" y="5009654"/>
            <a:ext cx="4922947" cy="9449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C56BF4-8DDB-4988-9AA7-731D48BF4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050" y="5108722"/>
            <a:ext cx="2834886" cy="7468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E3F44D1-819A-417F-A289-86BAEFFA43E7}"/>
              </a:ext>
            </a:extLst>
          </p:cNvPr>
          <p:cNvSpPr txBox="1"/>
          <p:nvPr/>
        </p:nvSpPr>
        <p:spPr>
          <a:xfrm>
            <a:off x="4676380" y="6399310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用</a:t>
            </a:r>
            <a:r>
              <a:rPr lang="en-US" altLang="zh-CN" b="1">
                <a:solidFill>
                  <a:srgbClr val="00B050"/>
                </a:solidFill>
              </a:rPr>
              <a:t>npm run dev</a:t>
            </a:r>
            <a:r>
              <a:rPr lang="zh-CN" altLang="en-US" b="1">
                <a:solidFill>
                  <a:srgbClr val="00B050"/>
                </a:solidFill>
              </a:rPr>
              <a:t>也是可以的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E75CBC-E4F5-4DAD-8442-74FC7201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99D1F0C-8F34-40E7-B617-CA3EE0EC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6534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DB418-357B-4F32-BD32-EA711FC7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vue cli</a:t>
            </a:r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7BC2566-8659-4C7D-B4A1-D8FE583B8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524" y="1825625"/>
            <a:ext cx="9588952" cy="4351338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439513-1D87-4A3A-AF62-0D7A914D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4A9EE-2325-4D2F-8297-5FC854A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1436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337F-F6EB-438C-8E15-BC937D2A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 cli</a:t>
            </a:r>
            <a:r>
              <a:rPr lang="zh-CN" altLang="en-US"/>
              <a:t>使用前提</a:t>
            </a:r>
            <a:r>
              <a:rPr lang="en-US" altLang="zh-CN"/>
              <a:t>-node</a:t>
            </a:r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EE76E29-7D5F-4D9F-BDB7-1DD510C53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07" y="1825625"/>
            <a:ext cx="9450386" cy="4351338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EBB14-1CF6-4A47-B3F0-EC689014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5FD83F-0D88-45BB-8D4F-13EB1FDEE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5147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03B97-C7AA-4C5A-A57B-8A2DFDEC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 cli</a:t>
            </a:r>
            <a:r>
              <a:rPr lang="zh-CN" altLang="en-US"/>
              <a:t>使用前提</a:t>
            </a:r>
            <a:r>
              <a:rPr lang="en-US" altLang="zh-CN"/>
              <a:t>-webpack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037F2F-8359-4E41-8BE6-F48999E23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655" y="1825625"/>
            <a:ext cx="9122689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53EAF7-241F-455D-93CB-D382D22A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2253AD-8D88-4F28-988F-D28B222C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6552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A3179F-90DF-41DA-8639-2BD7CE97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Vue-cli</a:t>
            </a:r>
            <a:r>
              <a:rPr lang="zh-CN" altLang="en-US"/>
              <a:t>的使用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22CB88-99FB-45B7-996D-C22256CC8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040" y="1825625"/>
            <a:ext cx="9341919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D44B8D3-D154-42D1-B23F-38BFA6CBB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276872"/>
            <a:ext cx="3406435" cy="2362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B500A2-DC69-4D5F-8132-0C4ED0821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3140968"/>
            <a:ext cx="3817640" cy="3491092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020AB9-EC4F-4700-B1B9-8525E174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56C721C-EED9-4450-883C-9CAEDE31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7950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1DD06-7068-4167-995C-1C221539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 cli2</a:t>
            </a:r>
            <a:r>
              <a:rPr lang="zh-CN" altLang="en-US"/>
              <a:t>初始化项目详解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5A2A82-EABE-4A18-8D33-AEA3B86C3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389" y="1825625"/>
            <a:ext cx="898322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5716D4-530F-473A-B3C2-F2AC37EB5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93" y="263047"/>
            <a:ext cx="3927213" cy="144581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C8EF2-EF93-4CCD-8C8B-F0961680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64168F5-F741-47AF-B601-5C74E3C6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8206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6C5F8-BD81-44EC-BC12-482DF4A0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目录结构详解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FC2A96-25A1-4644-B0D0-CCCF9DD39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1772816"/>
            <a:ext cx="6587595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A8722C-F7DF-4F78-9C53-8A757168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A8C0D1-7A59-4EDB-AD05-E47283FE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5269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275E8-F343-47D4-B117-51EB5B23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cli</a:t>
            </a:r>
            <a:r>
              <a:rPr lang="zh-CN" altLang="en-US"/>
              <a:t>错误的情况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B2776-9BF6-46D2-8CB4-A9293417C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删除</a:t>
            </a:r>
            <a:r>
              <a:rPr lang="en-US" altLang="zh-CN"/>
              <a:t>C:\Users\</a:t>
            </a:r>
            <a:r>
              <a:rPr lang="zh-CN" altLang="en-US"/>
              <a:t>赵洪文</a:t>
            </a:r>
            <a:r>
              <a:rPr lang="en-US" altLang="zh-CN"/>
              <a:t>\AppData\Roaming\npm-cache</a:t>
            </a:r>
            <a:r>
              <a:rPr lang="zh-CN" altLang="en-US"/>
              <a:t>  这个文件夹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或者：</a:t>
            </a:r>
            <a:r>
              <a:rPr lang="en-US" altLang="zh-CN"/>
              <a:t>npm clear cache –force</a:t>
            </a:r>
          </a:p>
          <a:p>
            <a:endParaRPr lang="en-US" altLang="zh-CN"/>
          </a:p>
          <a:p>
            <a:r>
              <a:rPr lang="zh-CN" altLang="en-US"/>
              <a:t>再不行卸载</a:t>
            </a:r>
            <a:r>
              <a:rPr lang="en-US" altLang="zh-CN"/>
              <a:t>node</a:t>
            </a:r>
            <a:r>
              <a:rPr lang="zh-CN" altLang="en-US"/>
              <a:t>再重装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92984B-316A-4D9A-8A23-33CDC663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C48599-5735-433B-9A5B-DB65773C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5541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BF316-5F1A-4B0C-92FC-A5D20EA4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Runtime-complier</a:t>
            </a:r>
            <a:r>
              <a:rPr lang="zh-CN" altLang="en-US"/>
              <a:t>和</a:t>
            </a:r>
            <a:r>
              <a:rPr lang="en-US" altLang="zh-CN"/>
              <a:t>runtime-only</a:t>
            </a:r>
            <a:r>
              <a:rPr lang="zh-CN" altLang="en-US"/>
              <a:t>区别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982F16-145D-4134-AEFB-DD1E8F68A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我们先安装</a:t>
            </a:r>
            <a:r>
              <a:rPr lang="en-US" altLang="zh-CN"/>
              <a:t>runtime-compiler</a:t>
            </a:r>
            <a:r>
              <a:rPr lang="zh-CN" altLang="en-US"/>
              <a:t>和</a:t>
            </a:r>
            <a:r>
              <a:rPr lang="en-US" altLang="zh-CN"/>
              <a:t>runtime-only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E7A06B-312A-494B-9540-58C11C59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348880"/>
            <a:ext cx="7042438" cy="8474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EBCADE-851B-4F51-ADD3-6D3E0CF6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334445"/>
            <a:ext cx="7274501" cy="8474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0E3529-F5A5-49D0-BC3C-98C028CA3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81" y="1159880"/>
            <a:ext cx="3269119" cy="5196538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126618-680D-4DA3-983D-54A3755A9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B36132C-1C79-4C85-9104-3E63DE31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39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9B9F5-1834-418E-A929-17D77417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动态绑定属性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7D3576-5863-4F00-820C-9E5E5D59A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基本使用</a:t>
            </a:r>
            <a:endParaRPr lang="en-US" altLang="zh-CN"/>
          </a:p>
          <a:p>
            <a:r>
              <a:rPr lang="en-US" altLang="zh-CN"/>
              <a:t>V-bind</a:t>
            </a:r>
            <a:r>
              <a:rPr lang="zh-CN" altLang="en-US"/>
              <a:t>语法糖</a:t>
            </a:r>
            <a:endParaRPr lang="en-US" altLang="zh-CN"/>
          </a:p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（一）</a:t>
            </a:r>
            <a:r>
              <a:rPr lang="en-US" altLang="zh-CN"/>
              <a:t>-</a:t>
            </a:r>
            <a:r>
              <a:rPr lang="zh-CN" altLang="en-US"/>
              <a:t>对象</a:t>
            </a:r>
            <a:endParaRPr lang="en-US" altLang="zh-CN"/>
          </a:p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（二）</a:t>
            </a:r>
            <a:r>
              <a:rPr lang="en-US" altLang="zh-CN"/>
              <a:t>-</a:t>
            </a:r>
            <a:r>
              <a:rPr lang="zh-CN" altLang="en-US"/>
              <a:t>对象</a:t>
            </a:r>
            <a:endParaRPr lang="en-US" altLang="zh-CN"/>
          </a:p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（三）</a:t>
            </a:r>
            <a:r>
              <a:rPr lang="en-US" altLang="zh-CN"/>
              <a:t>-</a:t>
            </a:r>
            <a:r>
              <a:rPr lang="zh-CN" altLang="en-US"/>
              <a:t>数组</a:t>
            </a:r>
            <a:endParaRPr lang="en-US" altLang="zh-CN"/>
          </a:p>
          <a:p>
            <a:r>
              <a:rPr lang="en-US" altLang="zh-CN"/>
              <a:t>V-bind</a:t>
            </a:r>
            <a:r>
              <a:rPr lang="zh-CN" altLang="en-US"/>
              <a:t>与</a:t>
            </a:r>
            <a:r>
              <a:rPr lang="en-US" altLang="zh-CN"/>
              <a:t>v-for</a:t>
            </a:r>
            <a:r>
              <a:rPr lang="zh-CN" altLang="en-US"/>
              <a:t>的结合练习</a:t>
            </a:r>
            <a:endParaRPr lang="en-US" altLang="zh-CN"/>
          </a:p>
          <a:p>
            <a:r>
              <a:rPr lang="en-US" altLang="zh-CN"/>
              <a:t>V-bind</a:t>
            </a:r>
            <a:r>
              <a:rPr lang="zh-CN" altLang="en-US"/>
              <a:t>动态绑定</a:t>
            </a:r>
            <a:r>
              <a:rPr lang="en-US" altLang="zh-CN"/>
              <a:t>style</a:t>
            </a:r>
            <a:r>
              <a:rPr lang="zh-CN" altLang="en-US"/>
              <a:t>（一）</a:t>
            </a:r>
            <a:r>
              <a:rPr lang="en-US" altLang="zh-CN"/>
              <a:t>-</a:t>
            </a:r>
            <a:r>
              <a:rPr lang="zh-CN" altLang="en-US"/>
              <a:t>对象</a:t>
            </a:r>
            <a:endParaRPr lang="en-US" altLang="zh-CN"/>
          </a:p>
          <a:p>
            <a:r>
              <a:rPr lang="en-US" altLang="zh-CN"/>
              <a:t>V-bind</a:t>
            </a:r>
            <a:r>
              <a:rPr lang="zh-CN" altLang="en-US"/>
              <a:t>动态绑定</a:t>
            </a:r>
            <a:r>
              <a:rPr lang="en-US" altLang="zh-CN"/>
              <a:t>style(</a:t>
            </a:r>
            <a:r>
              <a:rPr lang="zh-CN" altLang="en-US"/>
              <a:t>二</a:t>
            </a:r>
            <a:r>
              <a:rPr lang="en-US" altLang="zh-CN"/>
              <a:t>)-</a:t>
            </a:r>
            <a:r>
              <a:rPr lang="zh-CN" altLang="en-US"/>
              <a:t>数组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B8C3D-41DC-4B53-A08D-895B1E94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91C38B-AFC5-4208-9CA4-0BA5A152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45299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88767-1AF8-4BE7-B71E-D231146E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Runtime-complier</a:t>
            </a:r>
            <a:r>
              <a:rPr lang="zh-CN" altLang="en-US"/>
              <a:t>和</a:t>
            </a:r>
            <a:r>
              <a:rPr lang="en-US" altLang="zh-CN"/>
              <a:t>runtime-only</a:t>
            </a:r>
            <a:r>
              <a:rPr lang="zh-CN" altLang="en-US"/>
              <a:t>区别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733633-E5A0-4F50-945A-BDC5A42E3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484784"/>
            <a:ext cx="8640960" cy="285800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DE2CD1-1ADF-4C57-B05D-15C3A42F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2310423"/>
            <a:ext cx="2854912" cy="99984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DBFC64A-D5FB-42D6-9B57-A2B7924BB72C}"/>
              </a:ext>
            </a:extLst>
          </p:cNvPr>
          <p:cNvCxnSpPr>
            <a:endCxn id="7" idx="1"/>
          </p:cNvCxnSpPr>
          <p:nvPr/>
        </p:nvCxnSpPr>
        <p:spPr>
          <a:xfrm>
            <a:off x="7608168" y="2810347"/>
            <a:ext cx="136815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箭头: 下 12">
            <a:extLst>
              <a:ext uri="{FF2B5EF4-FFF2-40B4-BE49-F238E27FC236}">
                <a16:creationId xmlns:a16="http://schemas.microsoft.com/office/drawing/2014/main" id="{039804A7-31AD-47BC-9184-E0345CD13968}"/>
              </a:ext>
            </a:extLst>
          </p:cNvPr>
          <p:cNvSpPr/>
          <p:nvPr/>
        </p:nvSpPr>
        <p:spPr>
          <a:xfrm>
            <a:off x="4511828" y="4509120"/>
            <a:ext cx="864092" cy="12961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7CDC97-18C5-4EBF-A4EC-63C034032B08}"/>
              </a:ext>
            </a:extLst>
          </p:cNvPr>
          <p:cNvSpPr txBox="1"/>
          <p:nvPr/>
        </p:nvSpPr>
        <p:spPr>
          <a:xfrm>
            <a:off x="3503712" y="5971591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先看下下一页的</a:t>
            </a:r>
            <a:r>
              <a:rPr lang="en-US" altLang="zh-CN" b="1">
                <a:solidFill>
                  <a:srgbClr val="00B050"/>
                </a:solidFill>
              </a:rPr>
              <a:t>vue</a:t>
            </a:r>
            <a:r>
              <a:rPr lang="zh-CN" altLang="en-US" b="1">
                <a:solidFill>
                  <a:srgbClr val="00B050"/>
                </a:solidFill>
              </a:rPr>
              <a:t>运行过程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2360B-10C7-4051-BB03-A7E13245F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803B0DB-277D-456C-93FE-5656A91BA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6816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55DCC-9654-4F12-8326-53E137BD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Runtime-complier</a:t>
            </a:r>
            <a:r>
              <a:rPr lang="zh-CN" altLang="en-US"/>
              <a:t>和</a:t>
            </a:r>
            <a:r>
              <a:rPr lang="en-US" altLang="zh-CN"/>
              <a:t>runtime-only</a:t>
            </a:r>
            <a:r>
              <a:rPr lang="zh-CN" altLang="en-US"/>
              <a:t>区别</a:t>
            </a:r>
            <a:r>
              <a:rPr lang="en-US" altLang="zh-CN"/>
              <a:t>-</a:t>
            </a:r>
            <a:r>
              <a:rPr lang="en-US" altLang="zh-CN">
                <a:solidFill>
                  <a:srgbClr val="00B050"/>
                </a:solidFill>
              </a:rPr>
              <a:t>Vue</a:t>
            </a:r>
            <a:r>
              <a:rPr lang="zh-CN" altLang="en-US">
                <a:solidFill>
                  <a:srgbClr val="00B050"/>
                </a:solidFill>
              </a:rPr>
              <a:t>的运行过程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0AA606-C1A2-41C0-A7C5-67AD09685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70" y="1825625"/>
            <a:ext cx="8353460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DB2B98-7047-4F78-98E2-E92ECC7C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4AA5B7-0D51-440C-A69B-25BC354D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5774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88C924-48F5-4207-8A58-49F355D2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Runtime-complier</a:t>
            </a:r>
            <a:r>
              <a:rPr lang="zh-CN" altLang="en-US"/>
              <a:t>和</a:t>
            </a:r>
            <a:r>
              <a:rPr lang="en-US" altLang="zh-CN"/>
              <a:t>runtime-only</a:t>
            </a:r>
            <a:r>
              <a:rPr lang="zh-CN" altLang="en-US"/>
              <a:t>区别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0D98FC-D8A4-4B2E-A431-18FE3A285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844824"/>
            <a:ext cx="8312556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D39CCA-0C66-4EBD-8940-5BE996F0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CB46D6-B50A-4D3A-A43D-C94BEAB7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626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E0A3C-8BEC-472D-8F42-F76A757C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Render</a:t>
            </a:r>
            <a:r>
              <a:rPr lang="zh-CN" altLang="en-US"/>
              <a:t>到底是什么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691315-3BC6-4DBE-A5C6-4E19A2067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490068"/>
            <a:ext cx="4636239" cy="208294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09D8FC-E879-4F17-B4EF-8B060A384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060848"/>
            <a:ext cx="1158526" cy="5390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962639-438F-4075-8577-A0627BE42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32" y="3338213"/>
            <a:ext cx="2201588" cy="1815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8E0C89-D3EB-4568-84AC-CB25C27B6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0" y="1566338"/>
            <a:ext cx="6589924" cy="18626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FC6988-1880-44D6-A897-D45FB17D7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1766473"/>
            <a:ext cx="2301439" cy="5182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390E81D-61A2-4679-BEFC-5D94F5C6D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011" y="1722438"/>
            <a:ext cx="2079592" cy="6062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8844FA-07CE-4042-B713-F820A9EFA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223" y="3799160"/>
            <a:ext cx="5717659" cy="258216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92B4BF-2C30-4243-BE12-FFCDD43AE5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7841" y="3646915"/>
            <a:ext cx="3386082" cy="281517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5FA1B0-8CF4-4DF6-88A5-9340F088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161E1-70B2-4026-8D34-0E2593A8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9386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B96EC-A359-4A92-AC16-5212F96FF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Render</a:t>
            </a:r>
            <a:r>
              <a:rPr lang="zh-CN" altLang="en-US"/>
              <a:t>在渲染的时候没有</a:t>
            </a:r>
            <a:r>
              <a:rPr lang="en-US" altLang="zh-CN"/>
              <a:t>template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96C4EE-854B-4184-AC5F-7E2BD4F01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2" y="1628800"/>
            <a:ext cx="4016088" cy="434377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BC6A54-467E-4ECF-8347-C0EE31CF0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300" y="1772816"/>
            <a:ext cx="3467400" cy="19280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17A4B6-68C4-4AB1-B126-DD5D3BEA7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24" y="1720385"/>
            <a:ext cx="2743438" cy="22328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5E5291-B6EF-448F-A161-35FD89232684}"/>
              </a:ext>
            </a:extLst>
          </p:cNvPr>
          <p:cNvSpPr txBox="1"/>
          <p:nvPr/>
        </p:nvSpPr>
        <p:spPr>
          <a:xfrm>
            <a:off x="7680176" y="4149080"/>
            <a:ext cx="3959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solidFill>
                  <a:srgbClr val="C00000"/>
                </a:solidFill>
              </a:rPr>
              <a:t>我们发现没有</a:t>
            </a:r>
            <a:r>
              <a:rPr lang="en-US" altLang="zh-CN" sz="1400" b="1">
                <a:solidFill>
                  <a:srgbClr val="C00000"/>
                </a:solidFill>
              </a:rPr>
              <a:t>template</a:t>
            </a:r>
            <a:r>
              <a:rPr lang="zh-CN" altLang="en-US" sz="1400" b="1">
                <a:solidFill>
                  <a:srgbClr val="C00000"/>
                </a:solidFill>
              </a:rPr>
              <a:t>，却有</a:t>
            </a:r>
            <a:r>
              <a:rPr lang="en-US" altLang="zh-CN" sz="1400" b="1">
                <a:solidFill>
                  <a:srgbClr val="C00000"/>
                </a:solidFill>
              </a:rPr>
              <a:t>render</a:t>
            </a:r>
          </a:p>
          <a:p>
            <a:r>
              <a:rPr lang="zh-CN" altLang="en-US" sz="1400" b="1">
                <a:solidFill>
                  <a:srgbClr val="C00000"/>
                </a:solidFill>
              </a:rPr>
              <a:t>因为在内部已经把</a:t>
            </a:r>
            <a:r>
              <a:rPr lang="en-US" altLang="zh-CN" sz="1400" b="1">
                <a:solidFill>
                  <a:srgbClr val="C00000"/>
                </a:solidFill>
              </a:rPr>
              <a:t>template</a:t>
            </a:r>
            <a:r>
              <a:rPr lang="zh-CN" altLang="en-US" sz="1400" b="1">
                <a:solidFill>
                  <a:srgbClr val="C00000"/>
                </a:solidFill>
              </a:rPr>
              <a:t>编译成</a:t>
            </a:r>
            <a:r>
              <a:rPr lang="en-US" altLang="zh-CN" sz="1400" b="1">
                <a:solidFill>
                  <a:srgbClr val="C00000"/>
                </a:solidFill>
              </a:rPr>
              <a:t>render</a:t>
            </a:r>
            <a:r>
              <a:rPr lang="zh-CN" altLang="en-US" sz="1400" b="1">
                <a:solidFill>
                  <a:srgbClr val="C00000"/>
                </a:solidFill>
              </a:rPr>
              <a:t>函数了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B4EA37-20C2-441E-88E7-6BBA6F6F8264}"/>
              </a:ext>
            </a:extLst>
          </p:cNvPr>
          <p:cNvSpPr txBox="1"/>
          <p:nvPr/>
        </p:nvSpPr>
        <p:spPr>
          <a:xfrm>
            <a:off x="4871864" y="5111780"/>
            <a:ext cx="5049780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zh-CN" altLang="en-US">
                <a:ln>
                  <a:solidFill>
                    <a:srgbClr val="FF0000"/>
                  </a:solidFill>
                </a:ln>
              </a:rPr>
              <a:t>那么</a:t>
            </a:r>
            <a:r>
              <a:rPr lang="en-US" altLang="zh-CN">
                <a:ln>
                  <a:solidFill>
                    <a:srgbClr val="FF0000"/>
                  </a:solidFill>
                </a:ln>
              </a:rPr>
              <a:t>.vue</a:t>
            </a:r>
            <a:r>
              <a:rPr lang="zh-CN" altLang="en-US">
                <a:ln>
                  <a:solidFill>
                    <a:srgbClr val="FF0000"/>
                  </a:solidFill>
                </a:ln>
              </a:rPr>
              <a:t>内部文件中的</a:t>
            </a:r>
            <a:r>
              <a:rPr lang="en-US" altLang="zh-CN">
                <a:ln>
                  <a:solidFill>
                    <a:srgbClr val="FF0000"/>
                  </a:solidFill>
                </a:ln>
              </a:rPr>
              <a:t>template</a:t>
            </a:r>
            <a:r>
              <a:rPr lang="zh-CN" altLang="en-US">
                <a:ln>
                  <a:solidFill>
                    <a:srgbClr val="FF0000"/>
                  </a:solidFill>
                </a:ln>
              </a:rPr>
              <a:t>是由谁处理了呢</a:t>
            </a:r>
            <a:endParaRPr lang="en-US" altLang="zh-CN">
              <a:ln>
                <a:solidFill>
                  <a:srgbClr val="FF0000"/>
                </a:solidFill>
              </a:ln>
            </a:endParaRPr>
          </a:p>
          <a:p>
            <a:r>
              <a:rPr lang="zh-CN" altLang="en-US">
                <a:ln>
                  <a:solidFill>
                    <a:srgbClr val="FF0000"/>
                  </a:solidFill>
                </a:ln>
              </a:rPr>
              <a:t>答：是由我们之前安装了</a:t>
            </a:r>
            <a:r>
              <a:rPr lang="en-US" altLang="zh-CN">
                <a:ln>
                  <a:solidFill>
                    <a:srgbClr val="FF0000"/>
                  </a:solidFill>
                </a:ln>
              </a:rPr>
              <a:t>vue-template-compiler</a:t>
            </a:r>
          </a:p>
          <a:p>
            <a:r>
              <a:rPr lang="zh-CN" altLang="en-US">
                <a:ln>
                  <a:solidFill>
                    <a:srgbClr val="FF0000"/>
                  </a:solidFill>
                </a:ln>
              </a:rPr>
              <a:t>它会将我们的</a:t>
            </a:r>
            <a:r>
              <a:rPr lang="en-US" altLang="zh-CN">
                <a:ln>
                  <a:solidFill>
                    <a:srgbClr val="FF0000"/>
                  </a:solidFill>
                </a:ln>
              </a:rPr>
              <a:t>template</a:t>
            </a:r>
            <a:r>
              <a:rPr lang="zh-CN" altLang="en-US">
                <a:ln>
                  <a:solidFill>
                    <a:srgbClr val="FF0000"/>
                  </a:solidFill>
                </a:ln>
              </a:rPr>
              <a:t>解析成</a:t>
            </a:r>
            <a:r>
              <a:rPr lang="en-US" altLang="zh-CN">
                <a:ln>
                  <a:solidFill>
                    <a:srgbClr val="FF0000"/>
                  </a:solidFill>
                </a:ln>
              </a:rPr>
              <a:t>render</a:t>
            </a:r>
            <a:r>
              <a:rPr lang="zh-CN" altLang="en-US">
                <a:ln>
                  <a:solidFill>
                    <a:srgbClr val="FF0000"/>
                  </a:solidFill>
                </a:ln>
              </a:rPr>
              <a:t>函数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A4EFE46-4E65-4CBD-A72B-08F983ACE45D}"/>
              </a:ext>
            </a:extLst>
          </p:cNvPr>
          <p:cNvCxnSpPr>
            <a:endCxn id="10" idx="1"/>
          </p:cNvCxnSpPr>
          <p:nvPr/>
        </p:nvCxnSpPr>
        <p:spPr>
          <a:xfrm flipV="1">
            <a:off x="6023992" y="4410690"/>
            <a:ext cx="1656184" cy="6024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75CE46-5991-4045-9BCB-30F2BC91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EB442E5-0D81-4016-80A0-CE24C00A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1131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3FE6D-5F6B-49C6-8D96-A1CC978A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build</a:t>
            </a:r>
            <a:r>
              <a:rPr lang="zh-CN" altLang="en-US"/>
              <a:t>的过程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0327D7-8250-4AC0-AE63-8CC8CEBFC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532" y="1825625"/>
            <a:ext cx="8914936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42ACF7-E39B-4270-AF60-AC456B27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E6E0F3-076B-4C9C-9C89-55F1944F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3234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68761-F458-4997-9C86-3689E15D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npm run dev</a:t>
            </a:r>
            <a:r>
              <a:rPr lang="zh-CN" altLang="en-US"/>
              <a:t>的过程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05DBE2-EB13-4B82-BDAE-0F7F14550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75" y="1825625"/>
            <a:ext cx="8970450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F736C6-0CFC-4A98-B760-2C57A470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28B905-17AF-4527-AF95-F4750ED3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2070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BD2A7-98CC-4D0C-9149-DDDC4296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webpack.base.conf.js</a:t>
            </a:r>
            <a:r>
              <a:rPr lang="zh-CN" altLang="en-US"/>
              <a:t>起别名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7EF622-B357-4F14-B752-E601B15B3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2132856"/>
            <a:ext cx="6485182" cy="305588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9DA943-4F79-4CF0-965D-28586736C560}"/>
              </a:ext>
            </a:extLst>
          </p:cNvPr>
          <p:cNvSpPr txBox="1"/>
          <p:nvPr/>
        </p:nvSpPr>
        <p:spPr>
          <a:xfrm>
            <a:off x="7536160" y="263691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现在先知道这个东西，以后在</a:t>
            </a:r>
            <a:endParaRPr lang="en-US" altLang="zh-CN"/>
          </a:p>
          <a:p>
            <a:r>
              <a:rPr lang="zh-CN" altLang="en-US"/>
              <a:t>用的时候是必须得改的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1F749F7-63BF-48AC-B3CA-895F7EDF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6F22974-544B-4CB3-BFE3-804C5E53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34233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63318-CD8A-46BB-B413-2BD70364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Vue-cli3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14AA0B-3FCD-41AC-AFE4-80A1AF77E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2060848"/>
            <a:ext cx="2834886" cy="53344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6268E4-8F70-4B2D-849B-542F9E759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964454"/>
            <a:ext cx="2499577" cy="533446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702EB8-DF69-4A55-AA8E-79266351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8076A1E-BC21-4DCB-A891-2992FFB1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3719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2EEA5-E6F9-4FAE-A785-0C3D7B48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 cli3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C6EA99C-1767-4437-A3A7-178C4FE7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097" y="1825625"/>
            <a:ext cx="10337806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651896-C14E-4C55-8C65-96AFAF97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4B9A66-F855-488C-9868-1E67B523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00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B967F-550A-4E31-A425-54C55C17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基本使用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826C12-5341-41C8-ACE8-F31AA8CBE9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用于绑定一个或多个属性值，或者向另一个组件传递</a:t>
            </a:r>
            <a:r>
              <a:rPr lang="en-US" altLang="zh-CN"/>
              <a:t>props</a:t>
            </a:r>
            <a:r>
              <a:rPr lang="zh-CN" altLang="en-US"/>
              <a:t>值</a:t>
            </a:r>
            <a:r>
              <a:rPr lang="en-US" altLang="zh-CN"/>
              <a:t>(</a:t>
            </a:r>
            <a:r>
              <a:rPr lang="zh-CN" altLang="en-US"/>
              <a:t>这个后面学</a:t>
            </a:r>
            <a:r>
              <a:rPr lang="en-US" altLang="zh-CN"/>
              <a:t>)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在开发中，有哪些属性需要动态进行绑定？</a:t>
            </a:r>
            <a:endParaRPr lang="en-US" altLang="zh-CN"/>
          </a:p>
          <a:p>
            <a:pPr lvl="1"/>
            <a:r>
              <a:rPr lang="zh-CN" altLang="en-US"/>
              <a:t>还是有很多的，比如图片的链接</a:t>
            </a:r>
            <a:r>
              <a:rPr lang="en-US" altLang="zh-CN"/>
              <a:t>scr</a:t>
            </a:r>
            <a:r>
              <a:rPr lang="zh-CN" altLang="en-US"/>
              <a:t>、网站的链接</a:t>
            </a:r>
            <a:r>
              <a:rPr lang="en-US" altLang="zh-CN"/>
              <a:t>href</a:t>
            </a:r>
            <a:r>
              <a:rPr lang="zh-CN" altLang="en-US"/>
              <a:t>、动态绑定一些类、样式等等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r>
              <a:rPr lang="zh-CN" altLang="en-US"/>
              <a:t>比如通过</a:t>
            </a:r>
            <a:r>
              <a:rPr lang="en-US" altLang="zh-CN"/>
              <a:t>vue</a:t>
            </a:r>
            <a:r>
              <a:rPr lang="zh-CN" altLang="en-US"/>
              <a:t>实例中的</a:t>
            </a:r>
            <a:r>
              <a:rPr lang="en-US" altLang="zh-CN"/>
              <a:t>data</a:t>
            </a:r>
            <a:r>
              <a:rPr lang="zh-CN" altLang="en-US"/>
              <a:t>绑定元素的</a:t>
            </a:r>
            <a:r>
              <a:rPr lang="en-US" altLang="zh-CN"/>
              <a:t>scr</a:t>
            </a:r>
            <a:r>
              <a:rPr lang="zh-CN" altLang="en-US"/>
              <a:t>和</a:t>
            </a:r>
            <a:r>
              <a:rPr lang="en-US" altLang="zh-CN"/>
              <a:t>href</a:t>
            </a:r>
            <a:r>
              <a:rPr lang="zh-CN" altLang="en-US"/>
              <a:t>，代码如下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67413EA-33CA-4D25-9CC1-59AE08D57C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0056" y="1556792"/>
            <a:ext cx="4961904" cy="4146020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32EBD6-9694-4F19-930E-6E1F42D5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0ECC119-E68D-4BE6-A8EE-94F66E6B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77328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E1EF6-3766-4702-8F42-20F0FBA5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cli3</a:t>
            </a:r>
            <a:r>
              <a:rPr lang="zh-CN" altLang="en-US"/>
              <a:t>初始化项目时的配置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97A475-9A37-4E0D-88AD-E462B9979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2856"/>
            <a:ext cx="5624047" cy="170702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DE577F-3DD7-4139-A82F-5D4A656F5B2A}"/>
              </a:ext>
            </a:extLst>
          </p:cNvPr>
          <p:cNvSpPr txBox="1"/>
          <p:nvPr/>
        </p:nvSpPr>
        <p:spPr>
          <a:xfrm>
            <a:off x="6672064" y="3429000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</a:rPr>
              <a:t>rc</a:t>
            </a:r>
            <a:r>
              <a:rPr lang="zh-CN" altLang="en-US" sz="1200" b="1">
                <a:solidFill>
                  <a:srgbClr val="FF0000"/>
                </a:solidFill>
              </a:rPr>
              <a:t>文件</a:t>
            </a:r>
            <a:r>
              <a:rPr lang="en-US" altLang="zh-CN" sz="1200" b="1">
                <a:solidFill>
                  <a:srgbClr val="FF0000"/>
                </a:solidFill>
              </a:rPr>
              <a:t>: run command-&gt;</a:t>
            </a:r>
            <a:r>
              <a:rPr lang="zh-CN" altLang="en-US" sz="1200" b="1">
                <a:solidFill>
                  <a:srgbClr val="FF0000"/>
                </a:solidFill>
              </a:rPr>
              <a:t>运行终端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95DBFE-452C-487C-BC65-44F971AE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3981375"/>
            <a:ext cx="6215532" cy="2473222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C6B290C-B27D-4B24-BF41-A247ACEDF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73384F-0C17-45E0-837C-316A0530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848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0341FC-F698-4A27-86CD-F193DB82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6ADCF1-0CF7-4475-B319-FF50501CA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335" y="1825625"/>
            <a:ext cx="9205330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56F900-C5AE-4949-ACDF-0035CDF0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8CBB8F-FD62-4750-89EB-14340A20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1802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D06BF-4224-41CD-AF4B-66FC4964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配置去哪里了？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9B76463-A2F6-4C6A-8E77-16AC259B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348" y="1825625"/>
            <a:ext cx="9547303" cy="4351338"/>
          </a:xfr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F7D5EFCB-F39F-4563-BCB9-A3AB2861762F}"/>
              </a:ext>
            </a:extLst>
          </p:cNvPr>
          <p:cNvSpPr/>
          <p:nvPr/>
        </p:nvSpPr>
        <p:spPr>
          <a:xfrm>
            <a:off x="3431704" y="2132856"/>
            <a:ext cx="648072" cy="28803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92E408FF-279E-4B95-A507-403F0BA7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F7A094B-0264-4685-AABA-CD311919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9673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B54E0-59A8-44F9-8EBE-196903D4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改更</a:t>
            </a:r>
            <a:r>
              <a:rPr lang="en-US" altLang="zh-CN"/>
              <a:t>cli3</a:t>
            </a:r>
            <a:r>
              <a:rPr lang="zh-CN" altLang="en-US"/>
              <a:t>配置文件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F43872-AEF7-4A39-ADD8-01821645E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如果你想要更改相关配置文件你需要</a:t>
            </a:r>
            <a:endParaRPr lang="en-US" altLang="zh-CN"/>
          </a:p>
          <a:p>
            <a:pPr lvl="1"/>
            <a:r>
              <a:rPr lang="zh-CN" altLang="en-US"/>
              <a:t>新建一个</a:t>
            </a:r>
            <a:r>
              <a:rPr lang="en-US" altLang="zh-CN"/>
              <a:t>vue.config.js</a:t>
            </a:r>
            <a:r>
              <a:rPr lang="zh-CN" altLang="en-US"/>
              <a:t>文件（名字固定）</a:t>
            </a:r>
            <a:endParaRPr lang="en-US" altLang="zh-CN"/>
          </a:p>
          <a:p>
            <a:pPr lvl="1"/>
            <a:r>
              <a:rPr lang="zh-CN" altLang="en-US"/>
              <a:t>在里面通过</a:t>
            </a:r>
            <a:r>
              <a:rPr lang="en-US" altLang="zh-CN"/>
              <a:t>module.export = {}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E35E01-28F5-4ABA-A3AC-A45A07FA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7A5D2F-7A7F-47C8-B3EC-FBCF8BCC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4455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29591-39E2-4C72-AC6E-6593CDD1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箭头函数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6DE7E2-5C06-4A1B-B61C-ABA7E966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问题：箭头函数中的</a:t>
            </a:r>
            <a:r>
              <a:rPr lang="en-US" altLang="zh-CN"/>
              <a:t>this</a:t>
            </a:r>
            <a:r>
              <a:rPr lang="zh-CN" altLang="en-US"/>
              <a:t>是如何查找的呢？</a:t>
            </a:r>
            <a:endParaRPr lang="en-US" altLang="zh-CN"/>
          </a:p>
          <a:p>
            <a:r>
              <a:rPr lang="zh-CN" altLang="en-US"/>
              <a:t>答案：向外层作用域，一层层查找</a:t>
            </a:r>
            <a:r>
              <a:rPr lang="en-US" altLang="zh-CN"/>
              <a:t>this,</a:t>
            </a:r>
            <a:r>
              <a:rPr lang="zh-CN" altLang="en-US"/>
              <a:t>直到有</a:t>
            </a:r>
            <a:r>
              <a:rPr lang="en-US" altLang="zh-CN"/>
              <a:t>this</a:t>
            </a:r>
            <a:r>
              <a:rPr lang="zh-CN" altLang="en-US"/>
              <a:t>的定义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BDC28D-F73A-43DA-9B83-290B0659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664968"/>
            <a:ext cx="8771989" cy="354005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5F199F-2D31-4BB2-836A-A6856827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77791D8-0429-49A0-89D7-113EFF83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5891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97165-7B63-4DD0-BA79-2583A2C0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65C00D-845C-4D5E-9752-A35E8922C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认识路由</a:t>
            </a:r>
            <a:endParaRPr lang="en-US" altLang="zh-CN"/>
          </a:p>
          <a:p>
            <a:r>
              <a:rPr lang="en-US" altLang="zh-CN"/>
              <a:t>Vue-router</a:t>
            </a:r>
            <a:r>
              <a:rPr lang="zh-CN" altLang="en-US"/>
              <a:t>基本使用</a:t>
            </a:r>
            <a:endParaRPr lang="en-US" altLang="zh-CN"/>
          </a:p>
          <a:p>
            <a:r>
              <a:rPr lang="en-US" altLang="zh-CN"/>
              <a:t>Vue-router</a:t>
            </a:r>
            <a:r>
              <a:rPr lang="zh-CN" altLang="en-US"/>
              <a:t>嵌套路由</a:t>
            </a:r>
            <a:endParaRPr lang="en-US" altLang="zh-CN"/>
          </a:p>
          <a:p>
            <a:r>
              <a:rPr lang="en-US" altLang="zh-CN"/>
              <a:t>Vue-router</a:t>
            </a:r>
            <a:r>
              <a:rPr lang="zh-CN" altLang="en-US"/>
              <a:t>参数传递</a:t>
            </a:r>
            <a:endParaRPr lang="en-US" altLang="zh-CN"/>
          </a:p>
          <a:p>
            <a:r>
              <a:rPr lang="en-US" altLang="zh-CN"/>
              <a:t>Vue-router</a:t>
            </a:r>
            <a:r>
              <a:rPr lang="zh-CN" altLang="en-US"/>
              <a:t>导航守卫</a:t>
            </a:r>
            <a:endParaRPr lang="en-US" altLang="zh-CN"/>
          </a:p>
          <a:p>
            <a:r>
              <a:rPr lang="en-US" altLang="zh-CN"/>
              <a:t>Keep-alive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59C6E8-179B-4F02-AC9C-5D81F40E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77D74E-76B2-4ED6-83AF-38A608BD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355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529ED-73EE-450F-AA89-845A31A6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什么是路由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DA51A3-2D55-4C00-94ED-6836D560D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69" y="1825625"/>
            <a:ext cx="949646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17D815-79BA-4EF7-B77D-F92718B7E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3284984"/>
            <a:ext cx="4243223" cy="2592288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A6002F-0FC1-436A-854A-85C12974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05C209C-EB55-4E32-A85E-0D079548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20768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91C4D-88E1-4882-834E-3F39BC46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什么是后端渲染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3181B-4B3A-4177-89B8-B69C6E644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在早期的时候是通过</a:t>
            </a:r>
            <a:r>
              <a:rPr lang="en-US" altLang="zh-CN"/>
              <a:t>jsp(java server page)</a:t>
            </a:r>
            <a:r>
              <a:rPr lang="zh-CN" altLang="en-US"/>
              <a:t>或</a:t>
            </a:r>
            <a:r>
              <a:rPr lang="en-US" altLang="zh-CN"/>
              <a:t>php + html + css</a:t>
            </a:r>
            <a:r>
              <a:rPr lang="zh-CN" altLang="en-US"/>
              <a:t>技术传到浏览器显示这个网页</a:t>
            </a:r>
            <a:endParaRPr lang="en-US" altLang="zh-CN"/>
          </a:p>
          <a:p>
            <a:r>
              <a:rPr lang="zh-CN" altLang="en-US"/>
              <a:t>比如我们在浏览器输入一个</a:t>
            </a:r>
            <a:r>
              <a:rPr lang="en-US" altLang="zh-CN"/>
              <a:t>URL(</a:t>
            </a:r>
            <a:r>
              <a:rPr lang="en-US" altLang="zh-CN">
                <a:hlinkClick r:id="rId2"/>
              </a:rPr>
              <a:t>https://www.taobao.com</a:t>
            </a:r>
            <a:r>
              <a:rPr lang="en-US" altLang="zh-CN"/>
              <a:t>)</a:t>
            </a:r>
            <a:r>
              <a:rPr lang="zh-CN" altLang="en-US"/>
              <a:t>，那么它就会把这个</a:t>
            </a:r>
            <a:r>
              <a:rPr lang="en-US" altLang="zh-CN"/>
              <a:t>URL</a:t>
            </a:r>
            <a:r>
              <a:rPr lang="zh-CN" altLang="en-US"/>
              <a:t>发送到服务器，服务器拿到这个地址之后，它会进行解析，解析是要显示什么样的页面</a:t>
            </a:r>
            <a:r>
              <a:rPr lang="en-US" altLang="zh-CN"/>
              <a:t>(</a:t>
            </a:r>
            <a:r>
              <a:rPr lang="zh-CN" altLang="en-US"/>
              <a:t>首页、个人</a:t>
            </a:r>
            <a:r>
              <a:rPr lang="en-US" altLang="zh-CN"/>
              <a:t>)</a:t>
            </a:r>
            <a:r>
              <a:rPr lang="zh-CN" altLang="en-US"/>
              <a:t>，显然这个网址是淘宝的首页，然后他会通过一种叫</a:t>
            </a:r>
            <a:r>
              <a:rPr lang="en-US" altLang="zh-CN"/>
              <a:t>jsp</a:t>
            </a:r>
            <a:r>
              <a:rPr lang="zh-CN" altLang="en-US"/>
              <a:t>技术直接将这个网页写好</a:t>
            </a:r>
            <a:r>
              <a:rPr lang="en-US" altLang="zh-CN"/>
              <a:t>(</a:t>
            </a:r>
            <a:r>
              <a:rPr lang="zh-CN" altLang="en-US"/>
              <a:t>已经写好</a:t>
            </a:r>
            <a:r>
              <a:rPr lang="en-US" altLang="zh-CN"/>
              <a:t>)</a:t>
            </a:r>
            <a:r>
              <a:rPr lang="zh-CN" altLang="en-US"/>
              <a:t>，这个网页包含</a:t>
            </a:r>
            <a:r>
              <a:rPr lang="en-US" altLang="zh-CN"/>
              <a:t>html+css+</a:t>
            </a:r>
            <a:r>
              <a:rPr lang="zh-CN" altLang="en-US"/>
              <a:t>一些</a:t>
            </a:r>
            <a:r>
              <a:rPr lang="en-US" altLang="zh-CN"/>
              <a:t>jsp</a:t>
            </a:r>
            <a:r>
              <a:rPr lang="zh-CN" altLang="en-US"/>
              <a:t>代码 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>
                <a:solidFill>
                  <a:srgbClr val="FF0000"/>
                </a:solidFill>
                <a:sym typeface="Wingdings" panose="05000000000000000000" pitchFamily="2" charset="2"/>
              </a:rPr>
              <a:t>(java</a:t>
            </a:r>
            <a:r>
              <a:rPr lang="zh-CN" altLang="en-US">
                <a:solidFill>
                  <a:srgbClr val="FF0000"/>
                </a:solidFill>
                <a:sym typeface="Wingdings" panose="05000000000000000000" pitchFamily="2" charset="2"/>
              </a:rPr>
              <a:t>代码的作用是从数据库中读取数据，并且将它动态的放在页面中，最终这个页面在服务器就已经长成这个样子了</a:t>
            </a:r>
            <a:r>
              <a:rPr lang="en-US" altLang="zh-CN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zh-CN" altLang="en-US">
                <a:sym typeface="Wingdings" panose="05000000000000000000" pitchFamily="2" charset="2"/>
              </a:rPr>
              <a:t>，最后他将最终的网页直接发送到浏览器，传给浏览器的只有</a:t>
            </a:r>
            <a:r>
              <a:rPr lang="en-US" altLang="zh-CN">
                <a:sym typeface="Wingdings" panose="05000000000000000000" pitchFamily="2" charset="2"/>
              </a:rPr>
              <a:t>html+css</a:t>
            </a:r>
          </a:p>
          <a:p>
            <a:r>
              <a:rPr lang="zh-CN" altLang="en-US">
                <a:sym typeface="Wingdings" panose="05000000000000000000" pitchFamily="2" charset="2"/>
              </a:rPr>
              <a:t>也称为服务端渲染和后端渲染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29F250-54EE-4E27-B5B8-BA1D79C53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412CDD-3383-40C4-8493-F6968CF31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152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31664-4156-4931-95DD-02E6E82B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后端渲染解析图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614AF9-4AAE-411E-9930-47DC7AF32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686" y="1825625"/>
            <a:ext cx="9022627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93150F-B5A5-438F-A1CC-4FD6327C7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BF6413-0C68-4B46-9379-A2A2C3B4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8610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0941DE-7C05-41C5-A935-5D0A843A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后端路由阶段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C7593A-C432-4E12-ABD1-1A5EF9E74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353" y="1825625"/>
            <a:ext cx="9567293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4C0186-D1D6-4728-B7FA-D766AA45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6B96B3-6EED-4A01-A9CF-E27D1BC8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35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08F33F-3445-4984-9CEA-0F4D0A46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语法糖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CF554E-D304-4A10-81F6-1BB3D573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有一个对应的语法糖，也就是简写形式</a:t>
            </a:r>
            <a:endParaRPr lang="en-US" altLang="zh-CN"/>
          </a:p>
          <a:p>
            <a:pPr lvl="1"/>
            <a:r>
              <a:rPr lang="zh-CN" altLang="en-US"/>
              <a:t>在开发中，我们通常会使得语法糖的形式，因为更简洁</a:t>
            </a:r>
            <a:endParaRPr lang="en-US" altLang="zh-CN"/>
          </a:p>
          <a:p>
            <a:r>
              <a:rPr lang="zh-CN" altLang="en-US"/>
              <a:t>简写方式如下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4B4CCB-7D5D-4F74-ABD9-98DF5265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376569"/>
            <a:ext cx="2331922" cy="434378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4E737A7-8EED-49EF-B32D-16DA3309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6A097C2-AC63-4236-9535-7013DF38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55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7487B-9AC6-4B71-BF1B-FBF44C9C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前后端分离阶段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7E95867-E95D-4DF6-9D06-3DCB24DCBE00}"/>
              </a:ext>
            </a:extLst>
          </p:cNvPr>
          <p:cNvSpPr/>
          <p:nvPr/>
        </p:nvSpPr>
        <p:spPr>
          <a:xfrm>
            <a:off x="1703512" y="4581128"/>
            <a:ext cx="6120680" cy="43204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E79A426-B77C-45FE-B04F-83CF04FE7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217" y="1825625"/>
            <a:ext cx="9267566" cy="4351338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8BCCD-8111-4801-A25C-6AB3F0AF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28116B-B933-4805-B830-D4465E21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6666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8C205-D443-47C2-BD8B-D97C0A125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7A322-B510-4303-A5B8-9CECECB79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其实分四个角色：浏览器 静态资源服务器 提供</a:t>
            </a:r>
            <a:r>
              <a:rPr lang="en-US" altLang="zh-CN"/>
              <a:t>API</a:t>
            </a:r>
            <a:r>
              <a:rPr lang="zh-CN" altLang="en-US"/>
              <a:t>接口的服务  服务器</a:t>
            </a:r>
            <a:endParaRPr lang="en-US" altLang="zh-CN"/>
          </a:p>
          <a:p>
            <a:r>
              <a:rPr lang="zh-CN" altLang="en-US"/>
              <a:t>在浏览器输入一个</a:t>
            </a:r>
            <a:r>
              <a:rPr lang="en-US" altLang="zh-CN"/>
              <a:t>URL(</a:t>
            </a:r>
            <a:r>
              <a:rPr lang="en-US" altLang="zh-CN">
                <a:hlinkClick r:id="rId2"/>
              </a:rPr>
              <a:t>https://www.jd.com</a:t>
            </a:r>
            <a:r>
              <a:rPr lang="en-US" altLang="zh-CN"/>
              <a:t>),</a:t>
            </a:r>
            <a:r>
              <a:rPr lang="zh-CN" altLang="en-US"/>
              <a:t>它会向静态资源服务器返回</a:t>
            </a:r>
            <a:r>
              <a:rPr lang="en-US" altLang="zh-CN"/>
              <a:t>html+css+js,</a:t>
            </a:r>
            <a:r>
              <a:rPr lang="zh-CN" altLang="en-US"/>
              <a:t>浏览器拿到静态服务器返回的代码：</a:t>
            </a:r>
            <a:r>
              <a:rPr lang="en-US" altLang="zh-CN"/>
              <a:t>html+css</a:t>
            </a:r>
            <a:r>
              <a:rPr lang="zh-CN" altLang="en-US"/>
              <a:t>在浏览器直接进行渲染，而</a:t>
            </a:r>
            <a:r>
              <a:rPr lang="en-US" altLang="zh-CN"/>
              <a:t>js</a:t>
            </a:r>
            <a:r>
              <a:rPr lang="zh-CN" altLang="en-US"/>
              <a:t>代码必须由浏览器去执行，而</a:t>
            </a:r>
            <a:r>
              <a:rPr lang="en-US" altLang="zh-CN"/>
              <a:t>js</a:t>
            </a:r>
            <a:r>
              <a:rPr lang="zh-CN" altLang="en-US"/>
              <a:t>代码请求的</a:t>
            </a:r>
            <a:r>
              <a:rPr lang="en-US" altLang="zh-CN"/>
              <a:t>API</a:t>
            </a:r>
            <a:r>
              <a:rPr lang="zh-CN" altLang="en-US"/>
              <a:t>会去提供</a:t>
            </a:r>
            <a:r>
              <a:rPr lang="en-US" altLang="zh-CN"/>
              <a:t>API</a:t>
            </a:r>
            <a:r>
              <a:rPr lang="zh-CN" altLang="en-US"/>
              <a:t>接口的资源，然后就会返回对应的数据给浏览器，浏览器就会有大量的数据，通过其他</a:t>
            </a:r>
            <a:r>
              <a:rPr lang="en-US" altLang="zh-CN"/>
              <a:t>js</a:t>
            </a:r>
            <a:r>
              <a:rPr lang="zh-CN" altLang="en-US"/>
              <a:t>代码创建元素和插入元素，然后渲染在浏览器，这就是前端渲染</a:t>
            </a:r>
            <a:endParaRPr lang="en-US" altLang="zh-CN"/>
          </a:p>
          <a:p>
            <a:r>
              <a:rPr lang="zh-CN" altLang="en-US"/>
              <a:t>总结：浏览器中显示的网页中大部分内容，都是由前端写的</a:t>
            </a:r>
            <a:r>
              <a:rPr lang="en-US" altLang="zh-CN"/>
              <a:t>js</a:t>
            </a:r>
            <a:r>
              <a:rPr lang="zh-CN" altLang="en-US"/>
              <a:t>代码在浏览器中执行，最终渲染出来的网页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5DC4FB-123A-487F-AD92-07D349E1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81A0D4-B4B5-48EF-B19D-AF224671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08917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C811F-52D0-4199-BD2C-5868D28C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前端渲染解析图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EC9639-BA20-44FA-A7DB-81BD12A7E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68" y="1825625"/>
            <a:ext cx="9193863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363DC5-914C-4B84-ABC2-2555BD50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728761-3856-4928-A81B-43D6B237A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30307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76D12-BE7F-4D99-955C-CBDF4D5C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前端路由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9C508-6616-4F96-9179-184D2499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SPA</a:t>
            </a:r>
            <a:r>
              <a:rPr lang="zh-CN" altLang="en-US"/>
              <a:t>页面</a:t>
            </a:r>
            <a:r>
              <a:rPr lang="en-US" altLang="zh-CN"/>
              <a:t>(</a:t>
            </a:r>
            <a:r>
              <a:rPr lang="zh-CN" altLang="en-US"/>
              <a:t>单页面富应用</a:t>
            </a:r>
            <a:r>
              <a:rPr lang="en-US" altLang="zh-CN"/>
              <a:t>)</a:t>
            </a:r>
            <a:r>
              <a:rPr lang="zh-CN" altLang="en-US"/>
              <a:t>：</a:t>
            </a:r>
            <a:r>
              <a:rPr lang="en-US" altLang="zh-CN"/>
              <a:t>simple page web applicaton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整个网页只有一个</a:t>
            </a:r>
            <a:r>
              <a:rPr lang="en-US" altLang="zh-CN">
                <a:sym typeface="Wingdings" panose="05000000000000000000" pitchFamily="2" charset="2"/>
              </a:rPr>
              <a:t>html</a:t>
            </a:r>
            <a:r>
              <a:rPr lang="zh-CN" altLang="en-US">
                <a:sym typeface="Wingdings" panose="05000000000000000000" pitchFamily="2" charset="2"/>
              </a:rPr>
              <a:t>页面</a:t>
            </a:r>
            <a:endParaRPr lang="en-US" altLang="zh-CN">
              <a:sym typeface="Wingdings" panose="05000000000000000000" pitchFamily="2" charset="2"/>
            </a:endParaRPr>
          </a:p>
          <a:p>
            <a:r>
              <a:rPr lang="en-US" altLang="zh-CN">
                <a:sym typeface="Wingdings" panose="05000000000000000000" pitchFamily="2" charset="2"/>
              </a:rPr>
              <a:t>SPA</a:t>
            </a:r>
            <a:r>
              <a:rPr lang="zh-CN" altLang="en-US">
                <a:sym typeface="Wingdings" panose="05000000000000000000" pitchFamily="2" charset="2"/>
              </a:rPr>
              <a:t>页面也有四个角色：浏览器、静态资源服务器、</a:t>
            </a:r>
            <a:r>
              <a:rPr lang="en-US" altLang="zh-CN">
                <a:sym typeface="Wingdings" panose="05000000000000000000" pitchFamily="2" charset="2"/>
              </a:rPr>
              <a:t>API</a:t>
            </a:r>
            <a:r>
              <a:rPr lang="zh-CN" altLang="en-US">
                <a:sym typeface="Wingdings" panose="05000000000000000000" pitchFamily="2" charset="2"/>
              </a:rPr>
              <a:t>服务器、数据库</a:t>
            </a:r>
            <a:endParaRPr lang="en-US" altLang="zh-CN">
              <a:sym typeface="Wingdings" panose="05000000000000000000" pitchFamily="2" charset="2"/>
            </a:endParaRPr>
          </a:p>
          <a:p>
            <a:r>
              <a:rPr lang="zh-CN" altLang="en-US">
                <a:sym typeface="Wingdings" panose="05000000000000000000" pitchFamily="2" charset="2"/>
              </a:rPr>
              <a:t>在浏览器输入一个网址</a:t>
            </a:r>
            <a:r>
              <a:rPr lang="en-US" altLang="zh-CN">
                <a:sym typeface="Wingdings" panose="05000000000000000000" pitchFamily="2" charset="2"/>
              </a:rPr>
              <a:t>(coderwhy.com)</a:t>
            </a:r>
            <a:r>
              <a:rPr lang="zh-CN" altLang="en-US">
                <a:sym typeface="Wingdings" panose="05000000000000000000" pitchFamily="2" charset="2"/>
              </a:rPr>
              <a:t>它会从静态资源服务器（只有一个</a:t>
            </a:r>
            <a:r>
              <a:rPr lang="en-US" altLang="zh-CN">
                <a:sym typeface="Wingdings" panose="05000000000000000000" pitchFamily="2" charset="2"/>
              </a:rPr>
              <a:t>index.html+css+js</a:t>
            </a:r>
            <a:r>
              <a:rPr lang="zh-CN" altLang="en-US">
                <a:sym typeface="Wingdings" panose="05000000000000000000" pitchFamily="2" charset="2"/>
              </a:rPr>
              <a:t>）全部下载返回给浏览器，但是并不会一开始就全部会执行的（比如在页面中你点击了我的</a:t>
            </a:r>
            <a:r>
              <a:rPr lang="en-US" altLang="zh-CN">
                <a:sym typeface="Wingdings" panose="05000000000000000000" pitchFamily="2" charset="2"/>
              </a:rPr>
              <a:t>(</a:t>
            </a:r>
            <a:r>
              <a:rPr lang="zh-CN" altLang="en-US">
                <a:sym typeface="Wingdings" panose="05000000000000000000" pitchFamily="2" charset="2"/>
              </a:rPr>
              <a:t>首页</a:t>
            </a:r>
            <a:r>
              <a:rPr lang="en-US" altLang="zh-CN">
                <a:sym typeface="Wingdings" panose="05000000000000000000" pitchFamily="2" charset="2"/>
              </a:rPr>
              <a:t>)</a:t>
            </a:r>
            <a:r>
              <a:rPr lang="zh-CN" altLang="en-US">
                <a:sym typeface="Wingdings" panose="05000000000000000000" pitchFamily="2" charset="2"/>
              </a:rPr>
              <a:t>，就会从全部下载资源里抽离出该要显示的页面），那它必须要有一个技术支撑，那就是</a:t>
            </a:r>
            <a:r>
              <a:rPr lang="zh-CN" altLang="en-US">
                <a:solidFill>
                  <a:srgbClr val="FF0000"/>
                </a:solidFill>
                <a:sym typeface="Wingdings" panose="05000000000000000000" pitchFamily="2" charset="2"/>
              </a:rPr>
              <a:t>前端路由。</a:t>
            </a:r>
            <a:endParaRPr lang="en-US" altLang="zh-CN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>
                <a:solidFill>
                  <a:srgbClr val="FF0000"/>
                </a:solidFill>
                <a:sym typeface="Wingdings" panose="05000000000000000000" pitchFamily="2" charset="2"/>
              </a:rPr>
              <a:t>前端路由通过你点击的按钮从全部下载的资源抽离显示该有的页面</a:t>
            </a:r>
            <a:r>
              <a:rPr lang="en-US" altLang="zh-CN">
                <a:solidFill>
                  <a:srgbClr val="FF0000"/>
                </a:solidFill>
                <a:sym typeface="Wingdings" panose="05000000000000000000" pitchFamily="2" charset="2"/>
              </a:rPr>
              <a:t>(coderwhy/home)</a:t>
            </a:r>
          </a:p>
          <a:p>
            <a:r>
              <a:rPr lang="zh-CN" altLang="en-US">
                <a:solidFill>
                  <a:srgbClr val="FF0000"/>
                </a:solidFill>
                <a:sym typeface="Wingdings" panose="05000000000000000000" pitchFamily="2" charset="2"/>
              </a:rPr>
              <a:t>再如</a:t>
            </a:r>
            <a:r>
              <a:rPr lang="en-US" altLang="zh-CN">
                <a:solidFill>
                  <a:srgbClr val="FF0000"/>
                </a:solidFill>
                <a:sym typeface="Wingdings" panose="05000000000000000000" pitchFamily="2" charset="2"/>
              </a:rPr>
              <a:t>coderwhy/about</a:t>
            </a:r>
            <a:r>
              <a:rPr lang="zh-CN" altLang="en-US">
                <a:solidFill>
                  <a:srgbClr val="FF0000"/>
                </a:solidFill>
                <a:sym typeface="Wingdings" panose="05000000000000000000" pitchFamily="2" charset="2"/>
              </a:rPr>
              <a:t>地址，前端路由会从全部下载的资源抽离</a:t>
            </a:r>
            <a:r>
              <a:rPr lang="en-US" altLang="zh-CN">
                <a:solidFill>
                  <a:srgbClr val="FF0000"/>
                </a:solidFill>
                <a:sym typeface="Wingdings" panose="05000000000000000000" pitchFamily="2" charset="2"/>
              </a:rPr>
              <a:t>about</a:t>
            </a:r>
            <a:r>
              <a:rPr lang="zh-CN" altLang="en-US">
                <a:solidFill>
                  <a:srgbClr val="FF0000"/>
                </a:solidFill>
                <a:sym typeface="Wingdings" panose="05000000000000000000" pitchFamily="2" charset="2"/>
              </a:rPr>
              <a:t>的相关代码页面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3F2F9C-4DD2-4336-93E7-33B02E69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4688804"/>
            <a:ext cx="5112568" cy="2150411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B854E23-7E81-47FC-B63A-50095442B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4D2DAB3-0138-448C-9334-5B54A74D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74290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23C4E-B2FB-48B7-A869-33BBDCBA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前端路由解析图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B65E77-098D-41DD-AEFA-6E9DF8810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84" y="1825625"/>
            <a:ext cx="9157032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593781-D98C-4FEC-8454-6DB4B51B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30E872-B715-4C62-9F5E-5DE9B910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7240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60219-E16D-4B0A-BE2C-15584255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C5DFBF-4049-42DF-AA05-E7549A41A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772816"/>
            <a:ext cx="765513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48839B-AD76-4940-83C2-F1F974F91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365125"/>
            <a:ext cx="5808249" cy="1772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F3C14B1-3CDE-4107-9CC5-9DDC21C17BAA}"/>
              </a:ext>
            </a:extLst>
          </p:cNvPr>
          <p:cNvSpPr txBox="1"/>
          <p:nvPr/>
        </p:nvSpPr>
        <p:spPr>
          <a:xfrm>
            <a:off x="8832304" y="3573016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0000"/>
                </a:solidFill>
              </a:rPr>
              <a:t>Hash</a:t>
            </a:r>
            <a:r>
              <a:rPr lang="zh-CN" altLang="en-US" sz="2400">
                <a:solidFill>
                  <a:srgbClr val="FF0000"/>
                </a:solidFill>
              </a:rPr>
              <a:t>默认会有</a:t>
            </a:r>
            <a:r>
              <a:rPr lang="en-US" altLang="zh-CN" sz="2400">
                <a:solidFill>
                  <a:srgbClr val="FF0000"/>
                </a:solidFill>
              </a:rPr>
              <a:t>#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BD9BC8-296E-4BCB-AFDB-C07235ED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365850-77C2-4D22-B98C-7B09EF85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3200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ABAC5-4B46-4F27-BFBA-2322D1D2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模式：</a:t>
            </a:r>
            <a:r>
              <a:rPr lang="en-US" altLang="zh-CN"/>
              <a:t>pushState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34E914-BB21-4FFB-84FD-F2FA222CD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7557"/>
            <a:ext cx="10515600" cy="374747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8ABE926-6820-4649-BB59-7D2A47BA9B3F}"/>
              </a:ext>
            </a:extLst>
          </p:cNvPr>
          <p:cNvSpPr txBox="1"/>
          <p:nvPr/>
        </p:nvSpPr>
        <p:spPr>
          <a:xfrm>
            <a:off x="479376" y="4293096"/>
            <a:ext cx="325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Push</a:t>
            </a:r>
            <a:r>
              <a:rPr lang="zh-CN" altLang="en-US" b="1">
                <a:solidFill>
                  <a:srgbClr val="FF0000"/>
                </a:solidFill>
              </a:rPr>
              <a:t>和</a:t>
            </a:r>
            <a:r>
              <a:rPr lang="en-US" altLang="zh-CN" b="1">
                <a:solidFill>
                  <a:srgbClr val="FF0000"/>
                </a:solidFill>
              </a:rPr>
              <a:t>back</a:t>
            </a:r>
            <a:r>
              <a:rPr lang="zh-CN" altLang="en-US" b="1">
                <a:solidFill>
                  <a:srgbClr val="FF0000"/>
                </a:solidFill>
              </a:rPr>
              <a:t>相当于入载和出载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325F600F-EAA6-4D4B-A3DA-B28DA654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295C002-BB79-4481-B5D6-E70BB3DE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32117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7A5AC-1350-437F-A994-821802B7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模式：</a:t>
            </a:r>
            <a:r>
              <a:rPr lang="en-US" altLang="zh-CN"/>
              <a:t>replaceState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D4BB7C-CD71-4BB8-8391-A8EAFA9BB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2664"/>
            <a:ext cx="10515600" cy="3597260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B5F209-DA90-4CC6-8864-E3188E75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AC3EF6-4705-4824-BD71-72485E1D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2437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4D3FC-AE61-4536-AB42-620E8D61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模式：</a:t>
            </a:r>
            <a:r>
              <a:rPr lang="en-US" altLang="zh-CN"/>
              <a:t>go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06ACB1-5387-48CC-9144-2E5F92B0F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5971" y="1916832"/>
            <a:ext cx="3756029" cy="158417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9F9E88-8733-4792-BEBE-84BD6A7E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1916832"/>
            <a:ext cx="8051413" cy="355791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653DE0-2ECB-4CEC-888E-D9452057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52BC52-AE82-460D-8F72-ACE3B613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9159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472F1-8DF0-4637-BB0D-C39A3BFD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vue-router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F6B42D-88C6-4E9B-92D8-B2E46B4A3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772816"/>
            <a:ext cx="8690899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DA128F-3B52-4C1C-BE42-F958E5E2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E1B0B-D4BE-4E8D-B57C-E22C06F8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152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01C85-1512-4FA7-B675-8B3E193C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（一）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193AB77-F855-4C22-80B4-3EEA776714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很多时候，我们希望动态的来切换</a:t>
            </a:r>
            <a:r>
              <a:rPr lang="en-US" altLang="zh-CN"/>
              <a:t>class,</a:t>
            </a:r>
            <a:r>
              <a:rPr lang="zh-CN" altLang="en-US"/>
              <a:t>比如</a:t>
            </a:r>
            <a:endParaRPr lang="en-US" altLang="zh-CN"/>
          </a:p>
          <a:p>
            <a:pPr lvl="1"/>
            <a:r>
              <a:rPr lang="zh-CN" altLang="en-US"/>
              <a:t>当数据为某个状态时，字体显示红色</a:t>
            </a:r>
            <a:endParaRPr lang="en-US" altLang="zh-CN"/>
          </a:p>
          <a:p>
            <a:pPr lvl="1"/>
            <a:r>
              <a:rPr lang="zh-CN" altLang="en-US"/>
              <a:t>当数据另一个状态时，字体显示黑色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有两种方式</a:t>
            </a:r>
            <a:endParaRPr lang="en-US" altLang="zh-CN"/>
          </a:p>
          <a:p>
            <a:pPr lvl="1"/>
            <a:r>
              <a:rPr lang="zh-CN" altLang="en-US"/>
              <a:t>对象语法</a:t>
            </a:r>
            <a:endParaRPr lang="en-US" altLang="zh-CN"/>
          </a:p>
          <a:p>
            <a:pPr lvl="1"/>
            <a:r>
              <a:rPr lang="zh-CN" altLang="en-US"/>
              <a:t>数组语法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EDBEAB03-912E-4BCF-B1C1-482E6DC1BA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00056" y="260648"/>
            <a:ext cx="5181600" cy="6068214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F5D04F-05CF-4653-8D94-A380432E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DF93BB-9891-4379-A80B-334AE6CD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39106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9DA1A-A588-4C09-8055-CA82DDB5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安装和使用</a:t>
            </a:r>
            <a:r>
              <a:rPr lang="en-US" altLang="zh-CN"/>
              <a:t>vue-router</a:t>
            </a:r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40A9C2A-9175-4D27-A267-64987AB59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410" y="1825625"/>
            <a:ext cx="9401179" cy="4351338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62BD9C-A579-4A3E-ABD0-8577CE99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162E5-5616-4C9D-8FE3-5B14DB6D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07286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836F7-735A-4247-A2A4-A0FEEE54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vue-router</a:t>
            </a:r>
            <a:r>
              <a:rPr lang="zh-CN" altLang="en-US"/>
              <a:t>使用前步骤代码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3D88CE-3D34-4156-B252-D53B26979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scr</a:t>
            </a:r>
            <a:r>
              <a:rPr lang="zh-CN" altLang="en-US"/>
              <a:t>下创建</a:t>
            </a:r>
            <a:r>
              <a:rPr lang="en-US" altLang="zh-CN"/>
              <a:t>router</a:t>
            </a:r>
            <a:r>
              <a:rPr lang="zh-CN" altLang="en-US"/>
              <a:t>文件夹，并新建</a:t>
            </a:r>
            <a:r>
              <a:rPr lang="en-US" altLang="zh-CN"/>
              <a:t>Index.html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3E1695-850B-4310-BF7D-B0392B49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276872"/>
            <a:ext cx="3231160" cy="28958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DA7D75-0FDB-45AB-88C8-3B3AAABF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2223924"/>
            <a:ext cx="3536573" cy="3581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AD8C49-1765-4724-9446-99709824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120" y="2223924"/>
            <a:ext cx="3461928" cy="2684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C2532D2-52EE-476A-BBCB-EDFC56E260DF}"/>
              </a:ext>
            </a:extLst>
          </p:cNvPr>
          <p:cNvSpPr txBox="1"/>
          <p:nvPr/>
        </p:nvSpPr>
        <p:spPr>
          <a:xfrm>
            <a:off x="5952008" y="38760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</a:rPr>
              <a:t>映射实例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E88CC0-FE2E-4D2A-BF63-F13A001C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37CB4E70-6389-4778-9077-0025ED15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8168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225EB-7C6F-4598-9BF3-3966924A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router</a:t>
            </a:r>
            <a:r>
              <a:rPr lang="zh-CN" altLang="en-US"/>
              <a:t>配置映射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084F79-62AD-4F18-B876-FF0D73ABB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70" y="1890573"/>
            <a:ext cx="3147333" cy="70110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88212D-41CF-4616-A58B-CF498F90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5" y="2693221"/>
            <a:ext cx="2934171" cy="2664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0CEF38-FB9C-48F7-87CA-36FF2A88B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6" y="1916832"/>
            <a:ext cx="2774268" cy="27274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3FA4E4A-A014-429D-B487-2A0CDF4EE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056" y="365125"/>
            <a:ext cx="5281118" cy="623370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C92C66-555C-4237-8629-1AED3F1C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35E4360-51D7-4095-95AA-3DEBA876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79132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49E27-E4AF-4D45-B00A-06F7773A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router</a:t>
            </a:r>
            <a:r>
              <a:rPr lang="zh-CN" altLang="en-US"/>
              <a:t>配置映射呈现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84351B-6A79-4153-9A6C-4D1F2729B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为什么是在</a:t>
            </a:r>
            <a:r>
              <a:rPr lang="en-US" altLang="zh-CN"/>
              <a:t>App.vue</a:t>
            </a:r>
            <a:r>
              <a:rPr lang="zh-CN" altLang="en-US"/>
              <a:t>中写</a:t>
            </a:r>
            <a:r>
              <a:rPr lang="en-US" altLang="zh-CN"/>
              <a:t>router-link</a:t>
            </a:r>
            <a:r>
              <a:rPr lang="zh-CN" altLang="en-US"/>
              <a:t>呢，而不是在</a:t>
            </a:r>
            <a:r>
              <a:rPr lang="en-US" altLang="zh-CN"/>
              <a:t>components</a:t>
            </a:r>
            <a:r>
              <a:rPr lang="zh-CN" altLang="en-US"/>
              <a:t>中的</a:t>
            </a:r>
            <a:r>
              <a:rPr lang="en-US" altLang="zh-CN"/>
              <a:t>About/Home</a:t>
            </a:r>
            <a:r>
              <a:rPr lang="zh-CN" altLang="en-US"/>
              <a:t>呢</a:t>
            </a:r>
            <a:endParaRPr lang="en-US" altLang="zh-CN"/>
          </a:p>
          <a:p>
            <a:r>
              <a:rPr lang="zh-CN" altLang="en-US"/>
              <a:t>因为只有</a:t>
            </a:r>
            <a:r>
              <a:rPr lang="en-US" altLang="zh-CN"/>
              <a:t>App.vue</a:t>
            </a:r>
            <a:r>
              <a:rPr lang="zh-CN" altLang="en-US"/>
              <a:t>才会真正渲染在浏览器上，因为在</a:t>
            </a:r>
            <a:r>
              <a:rPr lang="en-US" altLang="zh-CN"/>
              <a:t>App.vue</a:t>
            </a:r>
            <a:r>
              <a:rPr lang="zh-CN" altLang="en-US"/>
              <a:t>中有</a:t>
            </a:r>
            <a:r>
              <a:rPr lang="en-US" altLang="zh-CN"/>
              <a:t>render</a:t>
            </a:r>
            <a:r>
              <a:rPr lang="zh-CN" altLang="en-US"/>
              <a:t>函数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9A0E3-B44D-4A93-83BA-A46A0D3E3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9040"/>
            <a:ext cx="4176122" cy="15469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59BBAC-21E2-4913-8855-CC062258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789040"/>
            <a:ext cx="3894157" cy="2034716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C34831-9E92-4E5E-8BD1-D14D1D98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4EE71C-5CDE-4AF7-B8AF-68971361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1663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2F345-ACDD-4F06-9E47-6D7F2C95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Router-link</a:t>
            </a:r>
            <a:r>
              <a:rPr lang="zh-CN" altLang="en-US"/>
              <a:t>标签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A806B9-995F-4D45-8D9E-0394A80F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1772816"/>
            <a:ext cx="7056784" cy="413185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717F45-DEFD-4C72-B20A-C49E8E798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045393"/>
            <a:ext cx="3345470" cy="531922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67E26F-340F-4E74-B333-7DF82EBC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905EAC7-07DA-49DE-BE74-BA0110ED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08779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FB210-D8AB-4724-AFCB-3762B9F8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路由的默认路径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A83CCB-E643-416F-A6C2-E0E46A7E4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596" y="1825625"/>
            <a:ext cx="908080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6CE0B6-FB48-400A-B9DA-5DA4907C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2924944"/>
            <a:ext cx="2872989" cy="1249788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93BE7A-918D-4943-8B7B-0A1610C5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4287568-F87A-4DA6-BE56-38A27822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5070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E4C625-DDB0-490B-A508-6A928144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改变地址默认的</a:t>
            </a:r>
            <a:r>
              <a:rPr lang="en-US" altLang="zh-CN"/>
              <a:t>hash#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DDBDD-4328-4678-90B4-D2224F24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在地址栏默认是</a:t>
            </a:r>
            <a:r>
              <a:rPr lang="en-US" altLang="zh-CN"/>
              <a:t>hash(</a:t>
            </a:r>
            <a:r>
              <a:rPr lang="zh-CN" altLang="en-US"/>
              <a:t>默认有一个</a:t>
            </a:r>
            <a:r>
              <a:rPr lang="en-US" altLang="zh-CN"/>
              <a:t>#)</a:t>
            </a:r>
            <a:r>
              <a:rPr lang="zh-CN" altLang="en-US"/>
              <a:t>，感觉不太好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B7B53E-2B7F-4501-AF0A-1F3AB63C0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348880"/>
            <a:ext cx="3962743" cy="17908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D9B4D-FCA3-4A22-ACEB-EA048FB3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766323"/>
            <a:ext cx="3002540" cy="3734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2E8A8A-16FA-4457-B6E9-276F73560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80" y="1874232"/>
            <a:ext cx="2994920" cy="312447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B5E1B6-7FCE-466B-ABBF-47F8868EF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672F589-204B-4766-9DE1-347C6FF6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8211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42DB4-21E8-444A-908B-989D4D58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Router-link</a:t>
            </a:r>
            <a:r>
              <a:rPr lang="zh-CN" altLang="en-US"/>
              <a:t>补充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E1C2E6-71BF-4D3D-9A5F-7A776DB5A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0233"/>
            <a:ext cx="10515600" cy="406212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03DE81-CC30-4A2D-A58F-9F2E6BE46712}"/>
              </a:ext>
            </a:extLst>
          </p:cNvPr>
          <p:cNvSpPr txBox="1"/>
          <p:nvPr/>
        </p:nvSpPr>
        <p:spPr>
          <a:xfrm>
            <a:off x="1199482" y="5874891"/>
            <a:ext cx="6107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如果太多标签，每一个都要单独设置</a:t>
            </a:r>
            <a:r>
              <a:rPr lang="en-US" altLang="zh-CN" sz="160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active-class</a:t>
            </a:r>
            <a:r>
              <a:rPr lang="zh-CN" altLang="en-US" sz="160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太麻烦了</a:t>
            </a:r>
            <a:endParaRPr lang="en-US" altLang="zh-CN" sz="160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160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在</a:t>
            </a:r>
            <a:r>
              <a:rPr lang="en-US" altLang="zh-CN" sz="160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router</a:t>
            </a:r>
            <a:r>
              <a:rPr lang="zh-CN" altLang="en-US" sz="160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实例中有一个</a:t>
            </a:r>
            <a:r>
              <a:rPr lang="en-US" altLang="zh-CN" sz="160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linkActiveClass</a:t>
            </a:r>
            <a:r>
              <a:rPr lang="zh-CN" altLang="en-US" sz="160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属性，将其设置你需要的</a:t>
            </a:r>
            <a:r>
              <a:rPr lang="en-US" altLang="zh-CN" sz="160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class</a:t>
            </a:r>
            <a:endParaRPr lang="zh-CN" altLang="en-US" sz="160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59E309-009D-4991-844E-6AEA0E7ED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5725281"/>
            <a:ext cx="3528366" cy="8839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8EF276-F721-40A6-8939-C90807A35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1547810"/>
            <a:ext cx="5128704" cy="457240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62D34F7-EA41-4009-A83F-CC5C5393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941DCA6-0271-4026-B417-E3ABEAA9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4632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8CDB3-0BAC-4157-9C7F-28D272DB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路由代码跳转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8CA6AB-9CA4-4576-B468-3ECAE311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有时候，页面的跳转可能需要执行对应的</a:t>
            </a:r>
            <a:r>
              <a:rPr lang="en-US" altLang="zh-CN"/>
              <a:t>javascipt</a:t>
            </a:r>
            <a:r>
              <a:rPr lang="zh-CN" altLang="en-US"/>
              <a:t>代码，这个时候，就可以使用第二种跳转方式了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FB6A63-A82D-469F-8044-98E6BB77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492896"/>
            <a:ext cx="4308040" cy="4246053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A6E23A2-A87C-4C70-8C02-E9A59400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1B77B17-C008-4AA3-82D1-5B922123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7796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F0D05-E4ED-48A9-A9C0-8A28BC84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动态路由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3B2B6B-B0AA-4C04-9E01-550863D4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0895"/>
            <a:ext cx="9703862" cy="158417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F0D35C-EDD3-42FA-98BC-FA1B8611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75" y="3336975"/>
            <a:ext cx="2537680" cy="8154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78107D-CF5B-47E6-A2A8-B8BE7B91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52" y="3295071"/>
            <a:ext cx="2606266" cy="9906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549A1E4-3369-4568-9552-30B60E692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524" y="3346103"/>
            <a:ext cx="3135032" cy="25601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EB79F4-1607-46C4-A32E-61E53CA8E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4509120"/>
            <a:ext cx="2452711" cy="2095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BAFF55-FC4F-496D-AE51-93419A8AD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92" y="4398335"/>
            <a:ext cx="3189124" cy="2165748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E27748-0C6C-4829-8D5B-077AD5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598D78-063C-4DC9-B42F-F73D338D3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6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9AC66-635F-456B-92CF-29D95341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初体验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7BCCBF81-FC56-4C0D-AE0C-51690E4AF9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在创建</a:t>
            </a:r>
            <a:r>
              <a:rPr lang="en-US" altLang="zh-CN"/>
              <a:t>vue</a:t>
            </a:r>
            <a:r>
              <a:rPr lang="zh-CN" altLang="en-US"/>
              <a:t>对象的时候，传入了一些</a:t>
            </a:r>
            <a:r>
              <a:rPr lang="en-US" altLang="zh-CN"/>
              <a:t>option:{}</a:t>
            </a:r>
          </a:p>
          <a:p>
            <a:pPr lvl="1"/>
            <a:r>
              <a:rPr lang="en-US" altLang="zh-CN"/>
              <a:t>{}</a:t>
            </a:r>
            <a:r>
              <a:rPr lang="zh-CN" altLang="en-US"/>
              <a:t>中包含了</a:t>
            </a:r>
            <a:r>
              <a:rPr lang="en-US" altLang="zh-CN" b="1">
                <a:solidFill>
                  <a:srgbClr val="C00000"/>
                </a:solidFill>
              </a:rPr>
              <a:t>el</a:t>
            </a:r>
            <a:r>
              <a:rPr lang="zh-CN" altLang="en-US"/>
              <a:t>属性：该属性决定了这个</a:t>
            </a:r>
            <a:r>
              <a:rPr lang="en-US" altLang="zh-CN"/>
              <a:t>vue</a:t>
            </a:r>
            <a:r>
              <a:rPr lang="zh-CN" altLang="en-US"/>
              <a:t>对象挂载到哪一个元素上，很明显，我们这里挂载到了</a:t>
            </a:r>
            <a:r>
              <a:rPr lang="en-US" altLang="zh-CN"/>
              <a:t>id</a:t>
            </a:r>
            <a:r>
              <a:rPr lang="zh-CN" altLang="en-US"/>
              <a:t>为</a:t>
            </a:r>
            <a:r>
              <a:rPr lang="en-US" altLang="zh-CN"/>
              <a:t>app</a:t>
            </a:r>
            <a:r>
              <a:rPr lang="zh-CN" altLang="en-US"/>
              <a:t>的元素上</a:t>
            </a:r>
            <a:endParaRPr lang="en-US" altLang="zh-CN"/>
          </a:p>
          <a:p>
            <a:pPr lvl="1"/>
            <a:r>
              <a:rPr lang="en-US" altLang="zh-CN"/>
              <a:t>{}</a:t>
            </a:r>
            <a:r>
              <a:rPr lang="zh-CN" altLang="en-US"/>
              <a:t>中包含了</a:t>
            </a:r>
            <a:r>
              <a:rPr lang="en-US" altLang="zh-CN" b="1">
                <a:solidFill>
                  <a:srgbClr val="C00000"/>
                </a:solidFill>
              </a:rPr>
              <a:t>data</a:t>
            </a:r>
            <a:r>
              <a:rPr lang="zh-CN" altLang="en-US"/>
              <a:t>属性：该属性中通常会存储一些数据</a:t>
            </a:r>
            <a:endParaRPr lang="en-US" altLang="zh-CN"/>
          </a:p>
          <a:p>
            <a:pPr lvl="2"/>
            <a:r>
              <a:rPr lang="zh-CN" altLang="en-US"/>
              <a:t>这些数据可以是直接定义出来的</a:t>
            </a:r>
            <a:endParaRPr lang="en-US" altLang="zh-CN"/>
          </a:p>
          <a:p>
            <a:pPr lvl="2"/>
            <a:r>
              <a:rPr lang="zh-CN" altLang="en-US"/>
              <a:t>也可能是来自网络，从服务器加载的</a:t>
            </a:r>
            <a:endParaRPr lang="en-US" altLang="zh-CN"/>
          </a:p>
          <a:p>
            <a:r>
              <a:rPr lang="zh-CN" altLang="en-US"/>
              <a:t>浏览器执行代码的流程：</a:t>
            </a:r>
            <a:endParaRPr lang="en-US" altLang="zh-CN"/>
          </a:p>
          <a:p>
            <a:pPr lvl="1"/>
            <a:r>
              <a:rPr lang="zh-CN" altLang="en-US"/>
              <a:t>执行到</a:t>
            </a:r>
            <a:r>
              <a:rPr lang="en-US" altLang="zh-CN"/>
              <a:t>10~13</a:t>
            </a:r>
            <a:r>
              <a:rPr lang="zh-CN" altLang="en-US"/>
              <a:t>行代码显示出对应的</a:t>
            </a:r>
            <a:r>
              <a:rPr lang="en-US" altLang="zh-CN"/>
              <a:t>HTML</a:t>
            </a:r>
          </a:p>
          <a:p>
            <a:pPr lvl="1"/>
            <a:r>
              <a:rPr lang="zh-CN" altLang="en-US"/>
              <a:t>执行第</a:t>
            </a:r>
            <a:r>
              <a:rPr lang="en-US" altLang="zh-CN"/>
              <a:t>16</a:t>
            </a:r>
            <a:r>
              <a:rPr lang="zh-CN" altLang="en-US"/>
              <a:t>行代码创建</a:t>
            </a:r>
            <a:r>
              <a:rPr lang="en-US" altLang="zh-CN"/>
              <a:t>Vue</a:t>
            </a:r>
            <a:r>
              <a:rPr lang="zh-CN" altLang="en-US"/>
              <a:t>实例，，并且对原</a:t>
            </a:r>
            <a:r>
              <a:rPr lang="en-US" altLang="zh-CN"/>
              <a:t>HTML</a:t>
            </a:r>
            <a:r>
              <a:rPr lang="zh-CN" altLang="en-US"/>
              <a:t>进行解析和修改</a:t>
            </a:r>
            <a:endParaRPr lang="en-US" altLang="zh-CN"/>
          </a:p>
          <a:p>
            <a:r>
              <a:rPr lang="zh-CN" altLang="en-US"/>
              <a:t>并且，目前我们的代码是可以做到响应式的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476979-2EA5-48E1-A0C6-8576AB01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837" y="1958363"/>
            <a:ext cx="4583185" cy="408586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DAC94-F2A6-4625-AEF5-7228C029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7F90FB-E470-477E-91A1-73013186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315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A848F2F-CE1A-49F1-BFD3-471D0A60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（二）</a:t>
            </a:r>
            <a:r>
              <a:rPr lang="en-US" altLang="zh-CN"/>
              <a:t>-</a:t>
            </a:r>
            <a:r>
              <a:rPr lang="zh-CN" altLang="en-US"/>
              <a:t>对象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DB5F22-63BC-4D6B-939E-8E3158A47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绑定方式：对象语法</a:t>
            </a:r>
            <a:endParaRPr lang="en-US" altLang="zh-CN"/>
          </a:p>
          <a:p>
            <a:pPr lvl="1"/>
            <a:r>
              <a:rPr lang="zh-CN" altLang="en-US"/>
              <a:t>对象语法的含义是</a:t>
            </a:r>
            <a:r>
              <a:rPr lang="en-US" altLang="zh-CN"/>
              <a:t>:class</a:t>
            </a:r>
            <a:r>
              <a:rPr lang="zh-CN" altLang="en-US"/>
              <a:t>后面跟的是一个对象</a:t>
            </a:r>
            <a:r>
              <a:rPr lang="en-US" altLang="zh-CN"/>
              <a:t>(</a:t>
            </a:r>
            <a:r>
              <a:rPr lang="zh-CN" altLang="en-US"/>
              <a:t>后面接受的是一个布尔值</a:t>
            </a:r>
            <a:r>
              <a:rPr lang="en-US" altLang="zh-CN"/>
              <a:t>)</a:t>
            </a:r>
          </a:p>
          <a:p>
            <a:r>
              <a:rPr lang="zh-CN" altLang="en-US"/>
              <a:t>对象语法有下面这些用法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A0FF8A-6629-4F8F-BBB8-9C501F30B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996952"/>
            <a:ext cx="8382726" cy="2994920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ECBF4C-53CC-4082-8680-EB00DE90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E48BFF-47AA-49F1-8179-44D1D189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2646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DDD2E-957E-4D3F-B14E-EBC5781B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打包文件的解析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69D3A0-1DF5-42D4-A539-5C2E19F74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537" y="2265513"/>
            <a:ext cx="6401355" cy="237002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DB6551-5546-4B1E-8AC8-D6367BEF642C}"/>
              </a:ext>
            </a:extLst>
          </p:cNvPr>
          <p:cNvSpPr txBox="1"/>
          <p:nvPr/>
        </p:nvSpPr>
        <p:spPr>
          <a:xfrm>
            <a:off x="747714" y="1853131"/>
            <a:ext cx="659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当你执行</a:t>
            </a:r>
            <a:r>
              <a:rPr lang="en-US" altLang="zh-CN"/>
              <a:t>npm run build</a:t>
            </a:r>
            <a:r>
              <a:rPr lang="zh-CN" altLang="en-US"/>
              <a:t>时，它会把</a:t>
            </a:r>
            <a:r>
              <a:rPr lang="en-US" altLang="zh-CN"/>
              <a:t>js css</a:t>
            </a:r>
            <a:r>
              <a:rPr lang="zh-CN" altLang="en-US"/>
              <a:t>抽离，并把</a:t>
            </a:r>
            <a:r>
              <a:rPr lang="en-US" altLang="zh-CN"/>
              <a:t>js</a:t>
            </a:r>
            <a:r>
              <a:rPr lang="zh-CN" altLang="en-US"/>
              <a:t>分成多份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46F533-EF4F-495D-AADD-50C09016F14C}"/>
              </a:ext>
            </a:extLst>
          </p:cNvPr>
          <p:cNvSpPr txBox="1"/>
          <p:nvPr/>
        </p:nvSpPr>
        <p:spPr>
          <a:xfrm>
            <a:off x="747714" y="5229200"/>
            <a:ext cx="11230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为什么</a:t>
            </a:r>
            <a:r>
              <a:rPr lang="en-US" altLang="zh-CN" b="1">
                <a:solidFill>
                  <a:srgbClr val="00B050"/>
                </a:solidFill>
              </a:rPr>
              <a:t>vue</a:t>
            </a:r>
            <a:r>
              <a:rPr lang="zh-CN" altLang="en-US" b="1">
                <a:solidFill>
                  <a:srgbClr val="00B050"/>
                </a:solidFill>
              </a:rPr>
              <a:t>要把</a:t>
            </a:r>
            <a:r>
              <a:rPr lang="en-US" altLang="zh-CN" b="1">
                <a:solidFill>
                  <a:srgbClr val="00B050"/>
                </a:solidFill>
              </a:rPr>
              <a:t>js</a:t>
            </a:r>
            <a:r>
              <a:rPr lang="zh-CN" altLang="en-US" b="1">
                <a:solidFill>
                  <a:srgbClr val="00B050"/>
                </a:solidFill>
              </a:rPr>
              <a:t>分成那么多份呢？因为前端路由：因为没有进行抽离的时候，是把全部</a:t>
            </a:r>
            <a:r>
              <a:rPr lang="en-US" altLang="zh-CN" b="1">
                <a:solidFill>
                  <a:srgbClr val="00B050"/>
                </a:solidFill>
              </a:rPr>
              <a:t>js</a:t>
            </a:r>
            <a:r>
              <a:rPr lang="zh-CN" altLang="en-US" b="1">
                <a:solidFill>
                  <a:srgbClr val="00B050"/>
                </a:solidFill>
              </a:rPr>
              <a:t>和</a:t>
            </a:r>
            <a:r>
              <a:rPr lang="en-US" altLang="zh-CN" b="1">
                <a:solidFill>
                  <a:srgbClr val="00B050"/>
                </a:solidFill>
              </a:rPr>
              <a:t>css</a:t>
            </a:r>
            <a:r>
              <a:rPr lang="zh-CN" altLang="en-US" b="1">
                <a:solidFill>
                  <a:srgbClr val="00B050"/>
                </a:solidFill>
              </a:rPr>
              <a:t>文件全部都</a:t>
            </a:r>
            <a:endParaRPr lang="en-US" altLang="zh-CN" b="1">
              <a:solidFill>
                <a:srgbClr val="00B050"/>
              </a:solidFill>
            </a:endParaRPr>
          </a:p>
          <a:p>
            <a:r>
              <a:rPr lang="zh-CN" altLang="en-US" b="1">
                <a:solidFill>
                  <a:srgbClr val="00B050"/>
                </a:solidFill>
              </a:rPr>
              <a:t>放在一个</a:t>
            </a:r>
            <a:r>
              <a:rPr lang="en-US" altLang="zh-CN" b="1">
                <a:solidFill>
                  <a:srgbClr val="00B050"/>
                </a:solidFill>
              </a:rPr>
              <a:t>js</a:t>
            </a:r>
            <a:r>
              <a:rPr lang="zh-CN" altLang="en-US" b="1">
                <a:solidFill>
                  <a:srgbClr val="00B050"/>
                </a:solidFill>
              </a:rPr>
              <a:t>文件，造成文件过大，浏览器从静态服务器中取出造成压力过大</a:t>
            </a:r>
            <a:r>
              <a:rPr lang="en-US" altLang="zh-CN" b="1">
                <a:solidFill>
                  <a:srgbClr val="00B050"/>
                </a:solidFill>
              </a:rPr>
              <a:t>,</a:t>
            </a:r>
            <a:r>
              <a:rPr lang="zh-CN" altLang="en-US" b="1">
                <a:solidFill>
                  <a:srgbClr val="00B050"/>
                </a:solidFill>
              </a:rPr>
              <a:t>在传的过程中用户可以会看到没有</a:t>
            </a:r>
            <a:endParaRPr lang="en-US" altLang="zh-CN" b="1">
              <a:solidFill>
                <a:srgbClr val="00B050"/>
              </a:solidFill>
            </a:endParaRPr>
          </a:p>
          <a:p>
            <a:r>
              <a:rPr lang="zh-CN" altLang="en-US" b="1">
                <a:solidFill>
                  <a:srgbClr val="00B050"/>
                </a:solidFill>
              </a:rPr>
              <a:t>加载的文件，造成空白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F3B5955-72C2-47AF-88FD-1A78029C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17CD7-365F-4EAE-B4CD-3784486C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48358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D84C6-F2A1-4FAD-9A93-6BF470E8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认识路由的懒加载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BD6094A-5417-48E3-9A3C-38FC55AC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973" y="1825625"/>
            <a:ext cx="9622053" cy="4351338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6EF218-A871-40D9-A081-A3CF5865A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CDFE6C-0324-4A0A-9EDF-55B449A8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4423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DDD9A-FA1D-41C9-9B36-929B1EB1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路由懒加载的效果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0222C8D-E39A-443D-A57D-FB9441A13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229" y="1710261"/>
            <a:ext cx="9179541" cy="4511313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1EAA33-C528-4086-B0A4-A8A8DD67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AA164C-6662-403B-B64C-D3A306CD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61405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C21FE-CADC-4EDC-9A4F-3068427D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懒加载的方式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519F029-2F8D-4CB9-91D8-448505EA2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746" y="1556792"/>
            <a:ext cx="10515600" cy="3161986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F7F68E-C865-4FBD-ABC3-4FC276CB1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BD167A-8E35-47F0-8FA6-1503C1DC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89787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49DF5-B427-4FC7-B0C4-BF067DF2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懒加载演示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CE9C977-E9E5-4EB4-9B9F-2743BE524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698362"/>
            <a:ext cx="4854361" cy="182895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B552F6-413F-4459-960A-3B5E47AC1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93" y="1754508"/>
            <a:ext cx="4327299" cy="177712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3B59E61-AA92-44DC-B9A2-B76B843BC182}"/>
              </a:ext>
            </a:extLst>
          </p:cNvPr>
          <p:cNvCxnSpPr/>
          <p:nvPr/>
        </p:nvCxnSpPr>
        <p:spPr>
          <a:xfrm flipH="1">
            <a:off x="3215680" y="2492896"/>
            <a:ext cx="4176464" cy="23042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985D2EF-9C89-4F0A-B43A-FDF8A456D2D5}"/>
              </a:ext>
            </a:extLst>
          </p:cNvPr>
          <p:cNvSpPr txBox="1"/>
          <p:nvPr/>
        </p:nvSpPr>
        <p:spPr>
          <a:xfrm>
            <a:off x="1775520" y="497497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这三个组件从不会一开始就加载，等需要用到的时候再加载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3F9A19-4357-458A-B9AF-1A00B3C2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306EA0-B53B-43D4-A015-392BBB0B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9375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3BA0D-617D-4318-816A-8E24609F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认识嵌套路由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023B9DD-8005-4BBB-97B7-B76BCFFF8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700" y="1825625"/>
            <a:ext cx="9532599" cy="4351338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7BE5A0-BB3D-4C14-9894-82E06B14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9A414-5498-4EE2-9918-1E87564F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15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C5035-6F7B-48E5-BA18-A048A380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路由嵌套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129E232-F90F-4B1E-BE36-5609243A8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51" y="1283624"/>
            <a:ext cx="2834886" cy="1181202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6B8C21-D043-46F6-9009-7106B343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366" y="1196147"/>
            <a:ext cx="1828958" cy="22328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F416B7-CCCE-48A5-8BA9-F17BED15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1234487"/>
            <a:ext cx="3429297" cy="20575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C73ADD-3C29-4142-A6DE-CFFBB4D6A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281" y="3323244"/>
            <a:ext cx="2834886" cy="33347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EEE3A2-C476-4B78-A8A0-6EE785B3D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520" y="3502441"/>
            <a:ext cx="6226080" cy="11888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FF2D9F2-C117-48D9-9A97-104010FD9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5" y="4968385"/>
            <a:ext cx="6271803" cy="187468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F1024A-CC80-42B1-900E-531DF0D3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3467E0-66D2-42C2-B229-32E23812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98693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075D8-3227-45E6-8B99-7ABCD295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传递参数的方式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5B59194-7432-4F94-BC76-9A2C2C4D7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317" y="1825625"/>
            <a:ext cx="9021365" cy="435133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FBED97-6416-4911-BADC-2E8DE91755A2}"/>
              </a:ext>
            </a:extLst>
          </p:cNvPr>
          <p:cNvSpPr txBox="1"/>
          <p:nvPr/>
        </p:nvSpPr>
        <p:spPr>
          <a:xfrm>
            <a:off x="6888088" y="2276872"/>
            <a:ext cx="380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一般有大量的数据就通过</a:t>
            </a:r>
            <a:r>
              <a:rPr lang="en-US" altLang="zh-CN" b="1">
                <a:solidFill>
                  <a:srgbClr val="00B050"/>
                </a:solidFill>
              </a:rPr>
              <a:t>query</a:t>
            </a:r>
            <a:r>
              <a:rPr lang="zh-CN" altLang="en-US" b="1">
                <a:solidFill>
                  <a:srgbClr val="00B050"/>
                </a:solidFill>
              </a:rPr>
              <a:t>类型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587F5F-3E57-4925-B371-709016E40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C80B72-91BD-49D6-B37A-06CD3A32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26887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A1C69-E1F8-4DDB-8152-B46B5EFC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Query</a:t>
            </a:r>
            <a:r>
              <a:rPr lang="zh-CN" altLang="en-US"/>
              <a:t>传递参数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5943E68-F6B9-4219-9C07-AFC4C9B80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690688"/>
            <a:ext cx="1950889" cy="1204064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67810C-73A1-44E0-AC25-E093B69F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1772816"/>
            <a:ext cx="1722269" cy="8001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835D8A-8067-4BEE-AEB8-CC0C16DD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905" y="1772816"/>
            <a:ext cx="6965284" cy="365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E5832E-B3F2-4832-B611-61AEEF551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905" y="2194702"/>
            <a:ext cx="4627935" cy="14947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8F0953-E00F-4EE3-9B07-5410A0C6A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68" y="4225719"/>
            <a:ext cx="3520745" cy="15850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D07598B-E20A-49D6-A427-18244822E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096" y="3745533"/>
            <a:ext cx="1494351" cy="284050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D53747F-1614-4FCC-BA69-93CAD9E093F2}"/>
              </a:ext>
            </a:extLst>
          </p:cNvPr>
          <p:cNvSpPr txBox="1"/>
          <p:nvPr/>
        </p:nvSpPr>
        <p:spPr>
          <a:xfrm>
            <a:off x="4289877" y="548680"/>
            <a:ext cx="4333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URL:</a:t>
            </a:r>
          </a:p>
          <a:p>
            <a:r>
              <a:rPr lang="zh-CN" altLang="en-US"/>
              <a:t>协议：</a:t>
            </a:r>
            <a:r>
              <a:rPr lang="en-US" altLang="zh-CN"/>
              <a:t>//</a:t>
            </a:r>
            <a:r>
              <a:rPr lang="zh-CN" altLang="en-US"/>
              <a:t>主机：端口</a:t>
            </a:r>
            <a:r>
              <a:rPr lang="en-US" altLang="zh-CN"/>
              <a:t>/</a:t>
            </a:r>
            <a:r>
              <a:rPr lang="zh-CN" altLang="en-US"/>
              <a:t>路径？查询</a:t>
            </a:r>
            <a:endParaRPr lang="en-US" altLang="zh-CN"/>
          </a:p>
          <a:p>
            <a:r>
              <a:rPr lang="en-US" altLang="zh-CN"/>
              <a:t>Scheme://host:prot/path?query#fragment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78E5C6-5A32-40B1-AD02-C99DB251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54A58C-CBA9-4B38-8ACD-F40F8B94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6664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C6AF3-BF20-4791-B59C-518BFEAE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Query</a:t>
            </a:r>
            <a:r>
              <a:rPr lang="zh-CN" altLang="en-US"/>
              <a:t>路由代码跳转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5434959-3F79-429B-87CB-6906384EA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045" y="1698362"/>
            <a:ext cx="7224386" cy="87637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CA5395-F999-4B50-982D-4635B199C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780928"/>
            <a:ext cx="3033023" cy="22785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82FD4B-12D0-4EA1-9502-91EFA9358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2776863"/>
            <a:ext cx="3086367" cy="26138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9F18B94-2CF7-4A32-80E5-704DD28E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536" y="2831372"/>
            <a:ext cx="3780325" cy="2504868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20E4D2-8773-4432-8A81-BAA7A788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7BBF18-BCEC-44BD-9831-88223392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089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E066-B019-4B43-9AA7-4DD57FDE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（三）</a:t>
            </a:r>
            <a:r>
              <a:rPr lang="en-US" altLang="zh-CN"/>
              <a:t>-</a:t>
            </a:r>
            <a:r>
              <a:rPr lang="zh-CN" altLang="en-US"/>
              <a:t>数组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2E339EF-14B5-43E7-ADC0-AED61C615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绑定方式：数组语法</a:t>
            </a:r>
            <a:endParaRPr lang="en-US" altLang="zh-CN"/>
          </a:p>
          <a:p>
            <a:pPr lvl="1"/>
            <a:r>
              <a:rPr lang="zh-CN" altLang="en-US"/>
              <a:t>数组语法的含义是</a:t>
            </a:r>
            <a:r>
              <a:rPr lang="en-US" altLang="zh-CN"/>
              <a:t>:class</a:t>
            </a:r>
            <a:r>
              <a:rPr lang="zh-CN" altLang="en-US"/>
              <a:t>后面跟的是一个数组</a:t>
            </a:r>
            <a:endParaRPr lang="en-US" altLang="zh-CN"/>
          </a:p>
          <a:p>
            <a:r>
              <a:rPr lang="zh-CN" altLang="en-US"/>
              <a:t>数组语法有下面这些用法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A8AC8E5-C70E-410D-9BD3-8585C4B5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154145"/>
            <a:ext cx="6538527" cy="3002540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564681-6B41-4FA9-9C36-3723A9F4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65840F-0ACF-4CD2-820E-47A0B34C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28232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C7723-0803-499F-8A89-5AB23C5C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$router</a:t>
            </a:r>
            <a:r>
              <a:rPr lang="zh-CN" altLang="en-US"/>
              <a:t>的实例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AA09B4A-F690-4987-AC85-940DE736D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677021"/>
            <a:ext cx="2751058" cy="226333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88B8CF-BC73-4B48-BF10-9D7CAFE8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254" y="1677021"/>
            <a:ext cx="2667231" cy="1104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50BB5F-B0A1-4B4F-93F6-1858ECD2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8" y="1594400"/>
            <a:ext cx="4798178" cy="44835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901FDE-7199-4121-BE8B-E47389F2E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914" y="2808689"/>
            <a:ext cx="2718754" cy="402149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62F551-223A-4586-B024-E99A07E8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42BEEF-2098-4F9C-8A87-4FD94B69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0709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02D38-DBC1-455F-8791-F3444E9F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$rout</a:t>
            </a:r>
            <a:r>
              <a:rPr lang="zh-CN" altLang="en-US"/>
              <a:t>的实例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B4FA7BD-A769-441B-944D-0648757F6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408" y="1721971"/>
            <a:ext cx="2591025" cy="103641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D08798-8E8A-4CEF-9EB0-3C8A5DCC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1772816"/>
            <a:ext cx="6264183" cy="208806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791D37C-08C8-407D-B7B1-CFBFD4BCE791}"/>
              </a:ext>
            </a:extLst>
          </p:cNvPr>
          <p:cNvSpPr txBox="1"/>
          <p:nvPr/>
        </p:nvSpPr>
        <p:spPr>
          <a:xfrm>
            <a:off x="983432" y="5013176"/>
            <a:ext cx="327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00B050"/>
                </a:solidFill>
              </a:rPr>
              <a:t>$router</a:t>
            </a:r>
            <a:r>
              <a:rPr lang="zh-CN" altLang="en-US" b="1">
                <a:solidFill>
                  <a:srgbClr val="00B050"/>
                </a:solidFill>
              </a:rPr>
              <a:t>是</a:t>
            </a:r>
            <a:r>
              <a:rPr lang="en-US" altLang="zh-CN" b="1">
                <a:solidFill>
                  <a:srgbClr val="00B050"/>
                </a:solidFill>
              </a:rPr>
              <a:t>router</a:t>
            </a:r>
            <a:r>
              <a:rPr lang="zh-CN" altLang="en-US" b="1">
                <a:solidFill>
                  <a:srgbClr val="00B050"/>
                </a:solidFill>
              </a:rPr>
              <a:t>的实例</a:t>
            </a:r>
            <a:endParaRPr lang="en-US" altLang="zh-CN" b="1">
              <a:solidFill>
                <a:srgbClr val="00B050"/>
              </a:solidFill>
            </a:endParaRPr>
          </a:p>
          <a:p>
            <a:r>
              <a:rPr lang="en-US" altLang="zh-CN" b="1">
                <a:solidFill>
                  <a:srgbClr val="00B050"/>
                </a:solidFill>
              </a:rPr>
              <a:t>$router</a:t>
            </a:r>
            <a:r>
              <a:rPr lang="zh-CN" altLang="en-US" b="1">
                <a:solidFill>
                  <a:srgbClr val="00B050"/>
                </a:solidFill>
              </a:rPr>
              <a:t>是处于当前活动的路由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65E9BA-2D58-4B7C-989A-FDEF04C6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8AEE1-F15A-4FDB-B7AD-F148DB83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1535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E69A9-784B-4828-94D2-DF00E99F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$router</a:t>
            </a:r>
            <a:r>
              <a:rPr lang="zh-CN" altLang="en-US"/>
              <a:t>和</a:t>
            </a:r>
            <a:r>
              <a:rPr lang="en-US" altLang="zh-CN"/>
              <a:t>$route</a:t>
            </a:r>
            <a:r>
              <a:rPr lang="zh-CN" altLang="en-US"/>
              <a:t>的由来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F5874E-0E9F-4E5B-BB83-AE034044B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我们来到</a:t>
            </a:r>
            <a:r>
              <a:rPr lang="en-US" altLang="zh-CN"/>
              <a:t>node_model</a:t>
            </a:r>
            <a:r>
              <a:rPr lang="zh-CN" altLang="en-US"/>
              <a:t>中的</a:t>
            </a:r>
            <a:r>
              <a:rPr lang="en-US" altLang="zh-CN"/>
              <a:t>vue-router</a:t>
            </a:r>
            <a:r>
              <a:rPr lang="zh-CN" altLang="en-US"/>
              <a:t>的文件夹中的</a:t>
            </a:r>
            <a:r>
              <a:rPr lang="en-US" altLang="zh-CN"/>
              <a:t>scr</a:t>
            </a:r>
            <a:r>
              <a:rPr lang="zh-CN" altLang="en-US"/>
              <a:t>里面的</a:t>
            </a:r>
            <a:r>
              <a:rPr lang="en-US" altLang="zh-CN"/>
              <a:t>index.js</a:t>
            </a:r>
            <a:r>
              <a:rPr lang="zh-CN" altLang="en-US"/>
              <a:t>（源码）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E0CD1C-D21E-4391-A360-D145B410F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1984"/>
            <a:ext cx="2461473" cy="17679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CD1C99-C434-4A2D-8AF0-7B0BA43B0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244924"/>
            <a:ext cx="8093214" cy="13810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F45C08-5F9E-47EF-8929-92882570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761" y="3714202"/>
            <a:ext cx="7834039" cy="571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EB45B7-7B9A-4A0A-9257-97B1DF901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04161"/>
            <a:ext cx="8672312" cy="176037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3C5850-14BD-4593-A5E2-20BAB8A1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9ED6A2C-11AC-4010-BDF5-0F7605B1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3376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A76CF-0316-4352-A383-84B3C7C8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$router</a:t>
            </a:r>
            <a:r>
              <a:rPr lang="zh-CN" altLang="en-US"/>
              <a:t>和</a:t>
            </a:r>
            <a:r>
              <a:rPr lang="en-US" altLang="zh-CN"/>
              <a:t>$route</a:t>
            </a:r>
            <a:r>
              <a:rPr lang="zh-CN" altLang="en-US"/>
              <a:t>的由来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2A736B8-A484-4924-8304-78ABBCBA4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2008188"/>
            <a:ext cx="7361558" cy="2484335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0471A8-A971-4288-814B-0CCBE350E54F}"/>
              </a:ext>
            </a:extLst>
          </p:cNvPr>
          <p:cNvSpPr txBox="1"/>
          <p:nvPr/>
        </p:nvSpPr>
        <p:spPr>
          <a:xfrm>
            <a:off x="911424" y="5042502"/>
            <a:ext cx="987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我们发现</a:t>
            </a:r>
            <a:r>
              <a:rPr lang="en-US" altLang="zh-CN"/>
              <a:t>$router</a:t>
            </a:r>
            <a:r>
              <a:rPr lang="zh-CN" altLang="en-US"/>
              <a:t>都是定义在</a:t>
            </a:r>
            <a:r>
              <a:rPr lang="en-US" altLang="zh-CN"/>
              <a:t>vue</a:t>
            </a:r>
            <a:r>
              <a:rPr lang="zh-CN" altLang="en-US"/>
              <a:t>的原型上的，那么我们也可以定义自己的属性，并且也可以拿到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3FF2FE-89F3-4AE1-B3F9-48E4F74A1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E26C96-0F55-4376-B7B8-F3C22645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55761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70DCB-82A4-453B-956F-29EFFF8B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ACE60-06F3-4491-B5C3-195601DA1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我们有这样一个需求：点击首页，标题显示首页，点击用户，显示首页，以此类推</a:t>
            </a:r>
            <a:endParaRPr lang="en-US" altLang="zh-CN"/>
          </a:p>
          <a:p>
            <a:r>
              <a:rPr lang="zh-CN" altLang="en-US"/>
              <a:t>生命周期函数：</a:t>
            </a:r>
            <a:endParaRPr lang="en-US" altLang="zh-CN"/>
          </a:p>
          <a:p>
            <a:pPr lvl="1"/>
            <a:r>
              <a:rPr lang="en-US" altLang="zh-CN"/>
              <a:t>Created: </a:t>
            </a:r>
            <a:r>
              <a:rPr lang="zh-CN" altLang="en-US"/>
              <a:t>在我们创建之后就会调用</a:t>
            </a:r>
            <a:endParaRPr lang="en-US" altLang="zh-CN"/>
          </a:p>
          <a:p>
            <a:pPr lvl="1"/>
            <a:r>
              <a:rPr lang="en-US" altLang="zh-CN"/>
              <a:t>Mounted:</a:t>
            </a:r>
            <a:r>
              <a:rPr lang="zh-CN" altLang="en-US"/>
              <a:t>我们的</a:t>
            </a:r>
            <a:r>
              <a:rPr lang="en-US" altLang="zh-CN"/>
              <a:t>template</a:t>
            </a:r>
            <a:r>
              <a:rPr lang="zh-CN" altLang="en-US"/>
              <a:t>挂载之后就会调用的</a:t>
            </a:r>
            <a:endParaRPr lang="en-US" altLang="zh-CN"/>
          </a:p>
          <a:p>
            <a:pPr lvl="1"/>
            <a:r>
              <a:rPr lang="en-US" altLang="zh-CN"/>
              <a:t>Updated:</a:t>
            </a:r>
            <a:r>
              <a:rPr lang="zh-CN" altLang="en-US"/>
              <a:t>当我们的界面刷新的时候调用的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269BD2-F231-4C4F-8F8E-F4018330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3645024"/>
            <a:ext cx="6332769" cy="9678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8B5B08-7A7B-49FC-A3B5-68502E29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3747903"/>
            <a:ext cx="3528366" cy="7620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04E02AC-2DF3-45E8-9716-F6CB549AA6AD}"/>
              </a:ext>
            </a:extLst>
          </p:cNvPr>
          <p:cNvSpPr txBox="1"/>
          <p:nvPr/>
        </p:nvSpPr>
        <p:spPr>
          <a:xfrm>
            <a:off x="1273920" y="5445224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这样可是可以，但是如果有很多个呢？是不是就要全部都要改下了，或者标题改变的</a:t>
            </a:r>
            <a:endParaRPr lang="en-US" altLang="zh-CN" b="1">
              <a:solidFill>
                <a:srgbClr val="00B05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我们可以使用全局导航守卫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8E31D2-74C8-47E8-860F-20324D04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D9726F-AD01-4D24-908B-E5F11A9C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97428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1A60D-8695-4A48-AE29-66DC6856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为什么使用导航守卫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CC600BA-CA3D-41E5-8D61-407B74D02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777" y="1825625"/>
            <a:ext cx="9134446" cy="4351338"/>
          </a:xfr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3761E756-1BBC-4345-8084-3F16F949C590}"/>
              </a:ext>
            </a:extLst>
          </p:cNvPr>
          <p:cNvSpPr/>
          <p:nvPr/>
        </p:nvSpPr>
        <p:spPr>
          <a:xfrm>
            <a:off x="4295800" y="5445224"/>
            <a:ext cx="3240360" cy="3600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4251B8-C98F-443D-AF7A-42482721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081CC4-3789-42C4-81BF-4873D0F7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9639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666DC-3BDC-40C2-A7EB-7CD9757D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全局导航守卫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B3D4362-9A70-4889-B087-DDE2C9B03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837" y="3528682"/>
            <a:ext cx="4770533" cy="1950889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58F29F-BD9A-454F-AB60-2C175B97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20" y="4871732"/>
            <a:ext cx="1386960" cy="9525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CEF9A4D-680E-4C8E-9EAC-F40D3DF57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627" y="3510928"/>
            <a:ext cx="1722269" cy="322353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6C9748E-6E33-4B54-BC98-3C7D234F76A0}"/>
              </a:ext>
            </a:extLst>
          </p:cNvPr>
          <p:cNvSpPr txBox="1"/>
          <p:nvPr/>
        </p:nvSpPr>
        <p:spPr>
          <a:xfrm>
            <a:off x="4223792" y="5793530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运行成功了，但是首页却显示</a:t>
            </a:r>
            <a:endParaRPr lang="en-US" altLang="zh-CN"/>
          </a:p>
          <a:p>
            <a:r>
              <a:rPr lang="en-US" altLang="zh-CN"/>
              <a:t>Unfefined,</a:t>
            </a:r>
            <a:r>
              <a:rPr lang="zh-CN" altLang="en-US"/>
              <a:t>为什么？</a:t>
            </a:r>
            <a:endParaRPr lang="en-US" altLang="zh-CN"/>
          </a:p>
          <a:p>
            <a:r>
              <a:rPr lang="zh-CN" altLang="en-US"/>
              <a:t>我们可以打印看看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74F18C5-608E-482C-A5B6-153F2B111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8" y="1607706"/>
            <a:ext cx="12192000" cy="130679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B960D0E-9385-4F0A-B221-9F0762765165}"/>
              </a:ext>
            </a:extLst>
          </p:cNvPr>
          <p:cNvSpPr txBox="1"/>
          <p:nvPr/>
        </p:nvSpPr>
        <p:spPr>
          <a:xfrm>
            <a:off x="3071664" y="126876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跳转之前 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F62AEA-AA7D-441F-B3AD-72DB70A8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566293-7937-4A2E-B2F6-715C6AC43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84260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6B602-243E-4535-A28E-3C1B140F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全局导航守卫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019F2EF-1332-422D-B1EB-133BDC2F5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916832"/>
            <a:ext cx="3747479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9FCFE0-A3A4-4009-A3A7-51158E92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919" y="822753"/>
            <a:ext cx="3598577" cy="54218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5D378F6-584C-4E9A-BF86-BD3309A9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398" y="1027906"/>
            <a:ext cx="3596952" cy="105927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B3C529-1EFD-40D1-AB9B-9BEA005D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0DFDA-0453-4F7B-AF97-36AE67C2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51746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6DCC3-52FC-4246-B9BA-6D0CD5E87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导航守卫补充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E801E9E-93CD-425F-A3D6-F2478DB3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7980"/>
            <a:ext cx="10515600" cy="396662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FA2D6B-1C01-42A7-B84E-D9B16DD97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954064"/>
            <a:ext cx="3939881" cy="2103302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F6F4111-4B13-44CD-8DAB-B28E334589C9}"/>
              </a:ext>
            </a:extLst>
          </p:cNvPr>
          <p:cNvCxnSpPr/>
          <p:nvPr/>
        </p:nvCxnSpPr>
        <p:spPr>
          <a:xfrm>
            <a:off x="3071664" y="314096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7CCCBBC9-4657-42F4-A9FD-8DDA0D03CEB4}"/>
              </a:ext>
            </a:extLst>
          </p:cNvPr>
          <p:cNvSpPr txBox="1"/>
          <p:nvPr/>
        </p:nvSpPr>
        <p:spPr>
          <a:xfrm>
            <a:off x="3833842" y="29563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在各路由中创建守卫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27416C5-8BD7-4507-86DD-3D24E5586E9D}"/>
              </a:ext>
            </a:extLst>
          </p:cNvPr>
          <p:cNvSpPr txBox="1"/>
          <p:nvPr/>
        </p:nvSpPr>
        <p:spPr>
          <a:xfrm>
            <a:off x="3825788" y="33895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在各组件中创建守卫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FED0259-976E-4563-A882-4A261A5F6F37}"/>
              </a:ext>
            </a:extLst>
          </p:cNvPr>
          <p:cNvCxnSpPr/>
          <p:nvPr/>
        </p:nvCxnSpPr>
        <p:spPr>
          <a:xfrm>
            <a:off x="3071664" y="3574216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2B3CE25A-86B5-41F6-B07B-902AE67B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4181237"/>
            <a:ext cx="2834886" cy="1417443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A2CAA7-61EE-49A2-9DD2-9C4D1E74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6A8C1C-83DC-4221-8C8E-9BF5943D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5567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7F694-4D54-462C-B469-B15747E3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keep-alive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57BB45-5E4C-43DF-94C9-9494AEA08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Keep-alive</a:t>
            </a:r>
            <a:r>
              <a:rPr lang="zh-CN" altLang="en-US"/>
              <a:t>是</a:t>
            </a:r>
            <a:r>
              <a:rPr lang="en-US" altLang="zh-CN"/>
              <a:t>Vue</a:t>
            </a:r>
            <a:r>
              <a:rPr lang="zh-CN" altLang="en-US"/>
              <a:t>内置的一个组件，可以使被包含的组件保留状态，或避免重新渲染</a:t>
            </a:r>
            <a:endParaRPr lang="en-US" altLang="zh-CN"/>
          </a:p>
          <a:p>
            <a:r>
              <a:rPr lang="en-US" altLang="zh-CN"/>
              <a:t>Router-view</a:t>
            </a:r>
            <a:r>
              <a:rPr lang="zh-CN" altLang="en-US"/>
              <a:t>也是一个组件，如果直接被包在</a:t>
            </a:r>
            <a:r>
              <a:rPr lang="en-US" altLang="zh-CN"/>
              <a:t>keep-alive</a:t>
            </a:r>
            <a:r>
              <a:rPr lang="zh-CN" altLang="en-US"/>
              <a:t>里面，所有路径匹配到的视图组件都会被缓存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F7BC75-A67C-47F6-868B-8561128C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2720648"/>
            <a:ext cx="4793395" cy="3772227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25607A-D23C-491D-BE4B-DD87957E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44A4FFB-8BE1-4BED-B87E-CAD9A572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65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9452D-2688-4776-B20F-5B847E3A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绑定</a:t>
            </a:r>
            <a:r>
              <a:rPr lang="en-US" altLang="zh-CN"/>
              <a:t>class</a:t>
            </a:r>
            <a:r>
              <a:rPr lang="zh-CN" altLang="en-US"/>
              <a:t>（三）</a:t>
            </a:r>
            <a:r>
              <a:rPr lang="en-US" altLang="zh-CN"/>
              <a:t>-</a:t>
            </a:r>
            <a:r>
              <a:rPr lang="zh-CN" altLang="en-US"/>
              <a:t>数组</a:t>
            </a:r>
          </a:p>
        </p:txBody>
      </p:sp>
      <p:pic>
        <p:nvPicPr>
          <p:cNvPr id="4" name="内容占位符 6">
            <a:extLst>
              <a:ext uri="{FF2B5EF4-FFF2-40B4-BE49-F238E27FC236}">
                <a16:creationId xmlns:a16="http://schemas.microsoft.com/office/drawing/2014/main" id="{B1E65C77-8FE6-4975-9A7E-46E3A07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4848896"/>
            <a:ext cx="3917019" cy="548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F42FD6-6E8B-470A-B362-38E93B467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89" y="2852936"/>
            <a:ext cx="5204911" cy="31854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00CC17-6191-46CF-A831-A99969FEB704}"/>
              </a:ext>
            </a:extLst>
          </p:cNvPr>
          <p:cNvSpPr txBox="1"/>
          <p:nvPr/>
        </p:nvSpPr>
        <p:spPr>
          <a:xfrm>
            <a:off x="903518" y="21328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代码演示</a:t>
            </a: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726B18-B80C-44CC-91A9-F431E3CE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EE0DC9-194D-407D-92D8-8C0F5AD8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5394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C9E19-D31D-4CE0-A8E6-34CEE545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Keep-alive</a:t>
            </a:r>
            <a:r>
              <a:rPr lang="zh-CN" altLang="en-US"/>
              <a:t>用法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F8828C3-135F-4290-9EA2-1207990D7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556792"/>
            <a:ext cx="2941575" cy="294919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50ED09-382D-4165-9F98-F097B602C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7" y="1575361"/>
            <a:ext cx="3979830" cy="286175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DC48253-E200-455B-88EA-F649809E7B81}"/>
              </a:ext>
            </a:extLst>
          </p:cNvPr>
          <p:cNvCxnSpPr/>
          <p:nvPr/>
        </p:nvCxnSpPr>
        <p:spPr>
          <a:xfrm>
            <a:off x="5735960" y="3573016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5ED04-6770-404F-80F8-7FBEBACA7C0C}"/>
              </a:ext>
            </a:extLst>
          </p:cNvPr>
          <p:cNvSpPr txBox="1"/>
          <p:nvPr/>
        </p:nvSpPr>
        <p:spPr>
          <a:xfrm>
            <a:off x="7735431" y="2093243"/>
            <a:ext cx="44935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现在我们可以理解：为什么点击其他组件又点击</a:t>
            </a:r>
            <a:endParaRPr lang="en-US" altLang="zh-CN" sz="1600"/>
          </a:p>
          <a:p>
            <a:r>
              <a:rPr lang="zh-CN" altLang="en-US" sz="1600"/>
              <a:t>回来发现显示是我们第一次的原始内容，</a:t>
            </a:r>
            <a:endParaRPr lang="en-US" altLang="zh-CN" sz="1600"/>
          </a:p>
          <a:p>
            <a:r>
              <a:rPr lang="zh-CN" altLang="en-US" sz="1600"/>
              <a:t>而不是我们上一次</a:t>
            </a:r>
            <a:endParaRPr lang="en-US" altLang="zh-CN" sz="1600"/>
          </a:p>
          <a:p>
            <a:r>
              <a:rPr lang="zh-CN" altLang="en-US" sz="1600"/>
              <a:t>点击时的内容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CF97D7-000E-4DF5-AE70-62341345E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4873F2-A1F6-4232-BCF3-26E22E62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49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DA7A9-1D92-4D99-B84C-AE65D791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Keep-alive</a:t>
            </a:r>
            <a:r>
              <a:rPr lang="zh-CN" altLang="en-US"/>
              <a:t>用法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E43312B-45DE-4E61-BBD6-6A10EF468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859247"/>
            <a:ext cx="3608577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F008A0-CE7E-474D-9B7E-80112F19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1923020"/>
            <a:ext cx="3688400" cy="20880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ACE5F0C-D5B1-4540-825B-99C9E116C69D}"/>
              </a:ext>
            </a:extLst>
          </p:cNvPr>
          <p:cNvSpPr txBox="1"/>
          <p:nvPr/>
        </p:nvSpPr>
        <p:spPr>
          <a:xfrm>
            <a:off x="4244890" y="4365104"/>
            <a:ext cx="6655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 </a:t>
            </a:r>
            <a:r>
              <a:rPr lang="zh-CN" altLang="en-US" b="1">
                <a:solidFill>
                  <a:srgbClr val="00B050"/>
                </a:solidFill>
              </a:rPr>
              <a:t>activated,deactivated</a:t>
            </a:r>
            <a:r>
              <a:rPr lang="zh-CN" altLang="en-US"/>
              <a:t>这两个函数，只有该组件被保持了状态使用了keey-alive时，才是有效的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82EA2D5-D55D-4DAE-ABA0-687A65C78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28" y="1801089"/>
            <a:ext cx="2133785" cy="233192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C5BF24-33F2-4658-A172-F3460EBA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ADC06-6254-4C77-861B-8700AC8D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7177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A045B-D259-427A-AE4B-582530B9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Keep-alive</a:t>
            </a:r>
            <a:r>
              <a:rPr lang="zh-CN" altLang="en-US"/>
              <a:t>属性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17FB061-B306-4B3D-9B42-9839E4E41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484784"/>
            <a:ext cx="6305129" cy="294930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7913DA-7B11-409C-B774-E494C5E44DD0}"/>
              </a:ext>
            </a:extLst>
          </p:cNvPr>
          <p:cNvSpPr txBox="1"/>
          <p:nvPr/>
        </p:nvSpPr>
        <p:spPr>
          <a:xfrm>
            <a:off x="7104112" y="3654187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</a:rPr>
              <a:t>Created</a:t>
            </a:r>
            <a:r>
              <a:rPr lang="zh-CN" altLang="en-US">
                <a:solidFill>
                  <a:srgbClr val="00B050"/>
                </a:solidFill>
              </a:rPr>
              <a:t>和</a:t>
            </a:r>
            <a:r>
              <a:rPr lang="en-US" altLang="zh-CN">
                <a:solidFill>
                  <a:srgbClr val="00B050"/>
                </a:solidFill>
              </a:rPr>
              <a:t>destroyed</a:t>
            </a:r>
            <a:r>
              <a:rPr lang="zh-CN" altLang="en-US">
                <a:solidFill>
                  <a:srgbClr val="00B050"/>
                </a:solidFill>
              </a:rPr>
              <a:t>都不会重新创建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A3134D-7045-401E-9A11-B9C3A9D3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845" y="1812393"/>
            <a:ext cx="4422715" cy="668179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1FCA2A4-5689-4420-9ACB-63DDF9303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1B35FB-0D27-46B6-8ED5-93408549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7644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B4D1E-4C13-4F9F-B447-B911E404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promise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D2D2F73-4A51-438F-A24E-62267F26F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176" y="1825625"/>
            <a:ext cx="9305647" cy="4351338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3F0DE8-92C0-45B4-864B-38269A58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88B08-8778-483D-845E-3923BF84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14560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A7B17-B4C0-4334-A1CC-541733D5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网络请求的回调地狱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549225C-9A21-45B4-B245-C67263B72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659" y="1690688"/>
            <a:ext cx="7568302" cy="4351338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7D855C-E966-4FB3-96B0-621A6897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19BD14-417D-40F7-8E6E-F5D22F73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5005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40188-52A9-4D66-8F1F-C2F484F91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定时器的异步事件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5F639D2-3A5F-471F-88B8-F9EC637DB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62" y="1825625"/>
            <a:ext cx="9904075" cy="4351338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B343CD-0DB3-467F-B16F-656EFB72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3A690-C040-43CF-B5E0-5E3CD36A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142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A5842-880B-4138-BEAF-B8241C3C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Promise</a:t>
            </a:r>
            <a:r>
              <a:rPr lang="zh-CN" altLang="en-US"/>
              <a:t>的基本使用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7FCBC52-B28D-4B01-8201-29581927A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847850"/>
            <a:ext cx="2223034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5B1D9C-513C-4CBA-9781-3A9D821D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956051"/>
            <a:ext cx="3096344" cy="57644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35CC3E-58DE-4E58-B18F-A9FDECCF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1340768"/>
            <a:ext cx="4374259" cy="3558848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D50E29-E364-495D-A1B1-2CCB7991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404DCF-F44F-48B3-82B9-D8662E6A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92165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C34D7-07BE-46F8-8226-FF6F7E50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Promise</a:t>
            </a:r>
            <a:r>
              <a:rPr lang="zh-CN" altLang="en-US"/>
              <a:t>的三种状态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52684A-4BB8-4F1E-81E0-176A45F2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5" y="1628801"/>
            <a:ext cx="6337782" cy="3600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8C14FCD-69B5-40F4-8D21-0AC823D9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42" y="1509055"/>
            <a:ext cx="4938709" cy="1703921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37C1B1-A308-42B6-B597-B5434623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FCB689-9B2B-4C3A-A465-974159E1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84033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74EC6-E325-4FC3-883B-06839171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Promise</a:t>
            </a:r>
            <a:r>
              <a:rPr lang="zh-CN" altLang="en-US"/>
              <a:t>的另一种形式</a:t>
            </a:r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822EE56B-6E50-4943-92B5-FB80A8801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6832"/>
            <a:ext cx="4663844" cy="1935648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B5E77F-19C2-4841-BDFC-3BB196B22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994727-3AB1-4542-9154-C1FDC50D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81890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12681-857D-462D-B8A2-16A05F296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Promise</a:t>
            </a:r>
            <a:r>
              <a:rPr lang="zh-CN" altLang="en-US"/>
              <a:t>的链式编程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DDB9078-60EF-4B58-A5B5-F59C9690F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56" y="1628800"/>
            <a:ext cx="2972058" cy="310160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C30018-63AB-4DA6-BAAA-3F9FFFA84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690688"/>
            <a:ext cx="3063505" cy="2781541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3D06AC5-FAA0-4D15-8E37-571EF6CAC043}"/>
              </a:ext>
            </a:extLst>
          </p:cNvPr>
          <p:cNvCxnSpPr/>
          <p:nvPr/>
        </p:nvCxnSpPr>
        <p:spPr>
          <a:xfrm>
            <a:off x="3359696" y="2924944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DC523C0C-D840-4DC9-98F8-C597E2D0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068" y="1695001"/>
            <a:ext cx="3086367" cy="3002540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A0AA688-3D01-42F9-870D-5D40159BD2B9}"/>
              </a:ext>
            </a:extLst>
          </p:cNvPr>
          <p:cNvCxnSpPr/>
          <p:nvPr/>
        </p:nvCxnSpPr>
        <p:spPr>
          <a:xfrm>
            <a:off x="7608168" y="2924944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5F7BC93-963D-4CC1-95B7-52AD9F9E1FD6}"/>
              </a:ext>
            </a:extLst>
          </p:cNvPr>
          <p:cNvSpPr txBox="1"/>
          <p:nvPr/>
        </p:nvSpPr>
        <p:spPr>
          <a:xfrm>
            <a:off x="3503712" y="256490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简写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85D2AF6-BE0A-46F5-8B57-A25A82F29697}"/>
              </a:ext>
            </a:extLst>
          </p:cNvPr>
          <p:cNvSpPr txBox="1"/>
          <p:nvPr/>
        </p:nvSpPr>
        <p:spPr>
          <a:xfrm>
            <a:off x="7587704" y="255561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再简写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151095-295F-4ED3-87DC-C7E52980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943178-11BF-4E7C-808B-EA330C116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73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B9515-9FFA-4908-A046-FAABC172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与</a:t>
            </a:r>
            <a:r>
              <a:rPr lang="en-US" altLang="zh-CN"/>
              <a:t>v-for</a:t>
            </a:r>
            <a:r>
              <a:rPr lang="zh-CN" altLang="en-US"/>
              <a:t>的结合练习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6C5D63-62BB-407D-B9DE-A0C47BDA8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1412776"/>
            <a:ext cx="9001000" cy="5367503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11912E-2730-486A-94DB-1EDF15DBA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919816-2ABF-443F-A244-486358E8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6025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ED749-412D-482C-BF6F-E088E46A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Promise</a:t>
            </a:r>
            <a:r>
              <a:rPr lang="zh-CN" altLang="en-US"/>
              <a:t>抛出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0ED5067-5E97-4DF7-9554-2B8B14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2276872"/>
            <a:ext cx="3398815" cy="3101609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7F98E2-AB1A-4DC9-9FC3-516074D1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902" y="2261663"/>
            <a:ext cx="3170195" cy="336833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FE06438-78BF-4D00-AC22-F48E3EADD39F}"/>
              </a:ext>
            </a:extLst>
          </p:cNvPr>
          <p:cNvSpPr txBox="1"/>
          <p:nvPr/>
        </p:nvSpPr>
        <p:spPr>
          <a:xfrm>
            <a:off x="1127448" y="182352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reject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97453A-7E46-482D-A76D-BA9B0BA1A414}"/>
              </a:ext>
            </a:extLst>
          </p:cNvPr>
          <p:cNvSpPr txBox="1"/>
          <p:nvPr/>
        </p:nvSpPr>
        <p:spPr>
          <a:xfrm>
            <a:off x="5303912" y="179150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throw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53B5FF-DFFF-4726-A4B9-23D8E8C5D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BCBC50-5F11-40E1-BD6A-FD3536BE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35467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B7E46-A279-4515-9DEE-ABEF2270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promise</a:t>
            </a:r>
            <a:r>
              <a:rPr lang="zh-CN" altLang="en-US"/>
              <a:t>的</a:t>
            </a:r>
            <a:r>
              <a:rPr lang="en-US" altLang="zh-CN"/>
              <a:t>all</a:t>
            </a:r>
            <a:r>
              <a:rPr lang="zh-CN" altLang="en-US"/>
              <a:t>方法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993E0F-42BF-4578-81B1-4D429C928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7768" y="637550"/>
            <a:ext cx="3528392" cy="5944495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B4F669-3795-466F-A3DC-391FB85D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F9A97B-7D6C-4DC7-9B4B-B9BD9137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18404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4D931-1EF7-419E-9DD9-D94F0F95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Vuex</a:t>
            </a:r>
            <a:r>
              <a:rPr lang="zh-CN" altLang="en-US"/>
              <a:t>是做什么的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2457395-160A-4F70-90AF-F1966F7F7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66489"/>
            <a:ext cx="9408913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970ACE-7721-4B34-8F6D-1DFE653F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00" y="2556384"/>
            <a:ext cx="2401211" cy="2934270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97BFF1-FFC5-4190-B057-8F675EF1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0C5AA9-AE9E-4531-AA70-5B7E360B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0239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9A337-C61C-415F-9A8F-D944071B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管理什么状态呢？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9B53FE7-4975-4CA4-A8BB-384D2B729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001" y="1825625"/>
            <a:ext cx="10019998" cy="4351338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0D0E4B-9923-4858-BC47-281F6AF1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94EE7-406A-4E13-9154-963D2420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06116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F9F23-1E05-460C-9167-D02873720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单界面的状态管理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B0B7E56-3A43-4C63-8BDE-5650E9BCE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143" y="1714799"/>
            <a:ext cx="5633127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83571D-F075-4841-AFEA-452EE944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1205963"/>
            <a:ext cx="3130684" cy="25150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B33AC4-DD45-40BF-8426-7964899EA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5400555"/>
            <a:ext cx="1074513" cy="502964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B1FF6E-604D-41FE-B61C-07A17C39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F7DD7E-E0EC-45D4-BFC8-57379358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2757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628C5-87A3-4364-B0AE-CE1CA919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单界面的状态管理的实现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9695A20-C728-4311-A593-242DE6FCE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1690688"/>
            <a:ext cx="9289032" cy="4618472"/>
          </a:xfr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7A30F8-9820-4859-B2F4-15378CBC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CA4E89-019F-48AB-8878-672CD54F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9170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33595-FF4A-4E67-B09C-ED386161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</a:t>
            </a:r>
            <a:r>
              <a:rPr lang="en-US" altLang="zh-CN"/>
              <a:t>—</a:t>
            </a:r>
            <a:r>
              <a:rPr lang="zh-CN" altLang="en-US"/>
              <a:t>父子组件通信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C3E2D-7A20-431A-AA88-85D36E20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我想在</a:t>
            </a:r>
            <a:r>
              <a:rPr lang="en-US" altLang="zh-CN"/>
              <a:t>hellVuex.vue</a:t>
            </a:r>
            <a:r>
              <a:rPr lang="zh-CN" altLang="en-US"/>
              <a:t>中用</a:t>
            </a:r>
            <a:r>
              <a:rPr lang="en-US" altLang="zh-CN"/>
              <a:t>App.vue</a:t>
            </a:r>
            <a:r>
              <a:rPr lang="zh-CN" altLang="en-US"/>
              <a:t>中的</a:t>
            </a:r>
            <a:r>
              <a:rPr lang="en-US" altLang="zh-CN"/>
              <a:t>counter</a:t>
            </a:r>
            <a:r>
              <a:rPr lang="zh-CN" altLang="en-US"/>
              <a:t>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26CDCD-4DC5-4717-ADEB-7F2BFE6C7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343250"/>
            <a:ext cx="3040620" cy="4013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A8E761-F124-4484-8982-5BA3F25F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2354647"/>
            <a:ext cx="3086367" cy="28425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E00FAB-ED36-4409-AFE8-B9D7D413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75" y="2354647"/>
            <a:ext cx="2758679" cy="12116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5FF65E-140D-41D9-B592-411AEE34901D}"/>
              </a:ext>
            </a:extLst>
          </p:cNvPr>
          <p:cNvSpPr txBox="1"/>
          <p:nvPr/>
        </p:nvSpPr>
        <p:spPr>
          <a:xfrm>
            <a:off x="7666655" y="4037886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在开发中如果是父子组件关系最好用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父子组件的关系进行传递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F5CC90-D138-4279-918D-7A8C14EDB952}"/>
              </a:ext>
            </a:extLst>
          </p:cNvPr>
          <p:cNvSpPr txBox="1"/>
          <p:nvPr/>
        </p:nvSpPr>
        <p:spPr>
          <a:xfrm>
            <a:off x="4943872" y="5726175"/>
            <a:ext cx="594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在下面我们假设他们没有关系，我们就可以通过</a:t>
            </a:r>
            <a:r>
              <a:rPr lang="en-US" altLang="zh-CN"/>
              <a:t>vuex</a:t>
            </a:r>
            <a:r>
              <a:rPr lang="zh-CN" altLang="en-US"/>
              <a:t>进行</a:t>
            </a:r>
            <a:endParaRPr lang="en-US" altLang="zh-CN"/>
          </a:p>
          <a:p>
            <a:r>
              <a:rPr lang="zh-CN" altLang="en-US"/>
              <a:t>封装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622DF3-066C-42F5-AAC2-A419632A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7D3FBE1-D1D6-41D6-A03C-4D1E76AA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77098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2AB7F-40EC-4771-939E-6ABC43C6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多界面状态管理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E83D129-CFAD-4EE0-8397-66684E55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847850"/>
            <a:ext cx="9352551" cy="4351338"/>
          </a:xfr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F218C8D1-5BFA-4C86-9C73-A1D7A180770E}"/>
              </a:ext>
            </a:extLst>
          </p:cNvPr>
          <p:cNvSpPr/>
          <p:nvPr/>
        </p:nvSpPr>
        <p:spPr>
          <a:xfrm>
            <a:off x="3791744" y="5445224"/>
            <a:ext cx="2664296" cy="3600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178564-C597-4E34-A650-13038E63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B28494-EE27-420E-B3C3-8C1B0734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0605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A6B0B-2ED4-4EC9-AC4E-93E0393C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Vuex</a:t>
            </a:r>
            <a:r>
              <a:rPr lang="zh-CN" altLang="en-US"/>
              <a:t>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F37769-D60F-438A-958D-5E42222D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因为它是一个插件，所以要进行安装</a:t>
            </a:r>
            <a:r>
              <a:rPr lang="en-US" altLang="zh-CN">
                <a:solidFill>
                  <a:srgbClr val="FF0000"/>
                </a:solidFill>
              </a:rPr>
              <a:t>npm install vuex –save</a:t>
            </a:r>
          </a:p>
          <a:p>
            <a:r>
              <a:rPr lang="zh-CN" altLang="en-US"/>
              <a:t>然后我们可以新建文件夹</a:t>
            </a:r>
            <a:r>
              <a:rPr lang="en-US" altLang="zh-CN"/>
              <a:t>store(</a:t>
            </a:r>
            <a:r>
              <a:rPr lang="zh-CN" altLang="en-US"/>
              <a:t>开发者都喜欢叫这个名字</a:t>
            </a:r>
            <a:r>
              <a:rPr lang="en-US" altLang="zh-CN"/>
              <a:t>)</a:t>
            </a:r>
            <a:r>
              <a:rPr lang="zh-CN" altLang="en-US"/>
              <a:t>，里面新建</a:t>
            </a:r>
            <a:r>
              <a:rPr lang="en-US" altLang="zh-CN"/>
              <a:t>Index.js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和</a:t>
            </a:r>
            <a:r>
              <a:rPr lang="en-US" altLang="zh-CN">
                <a:sym typeface="Wingdings" panose="05000000000000000000" pitchFamily="2" charset="2"/>
              </a:rPr>
              <a:t>router</a:t>
            </a:r>
            <a:r>
              <a:rPr lang="zh-CN" altLang="en-US">
                <a:sym typeface="Wingdings" panose="05000000000000000000" pitchFamily="2" charset="2"/>
              </a:rPr>
              <a:t>一样的步骤，但是创建实例不太一样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583A3B-8C5C-4911-875C-F6D95B54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3212976"/>
            <a:ext cx="2537680" cy="25834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554E383-E437-4372-816F-7F91B47F7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440" y="3212976"/>
            <a:ext cx="2880610" cy="28882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175AF0-6999-4E96-93E7-AAC52AB3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880" y="3212976"/>
            <a:ext cx="4503810" cy="2278577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C12384-AA4D-438C-9C36-69F704F8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29F5A70-4D01-4728-8343-4B4199AB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58664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6ED8C-3C2D-4A8D-94D0-19C5335F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Vux</a:t>
            </a:r>
            <a:r>
              <a:rPr lang="zh-CN" altLang="en-US"/>
              <a:t>传递数据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3B25E71-AF58-48F5-B43B-1774C1F66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752" y="2005012"/>
            <a:ext cx="4238218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37B194-7CAD-4DFC-971E-A185DB89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64" y="1904707"/>
            <a:ext cx="3215919" cy="6553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0A71FF-E816-4844-85D9-B336CF9F0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52116"/>
            <a:ext cx="2606266" cy="1242168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AAC43A-2CAF-4846-92ED-5CCD6CC0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31CD83-31F9-40C5-83BA-8466C0FF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63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7F943-EACE-433D-BE5D-71040FE0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动态绑定</a:t>
            </a:r>
            <a:r>
              <a:rPr lang="en-US" altLang="zh-CN"/>
              <a:t>style</a:t>
            </a:r>
            <a:r>
              <a:rPr lang="zh-CN" altLang="en-US"/>
              <a:t>（一）</a:t>
            </a:r>
            <a:r>
              <a:rPr lang="en-US" altLang="zh-CN"/>
              <a:t>-</a:t>
            </a:r>
            <a:r>
              <a:rPr lang="zh-CN" altLang="en-US"/>
              <a:t>对象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BBDC095-7520-4BD5-B2E3-80EA76544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我们可以利用</a:t>
            </a:r>
            <a:r>
              <a:rPr lang="en-US" altLang="zh-CN"/>
              <a:t>v-bind:style</a:t>
            </a:r>
            <a:r>
              <a:rPr lang="zh-CN" altLang="en-US"/>
              <a:t>来绑定一些</a:t>
            </a:r>
            <a:r>
              <a:rPr lang="en-US" altLang="zh-CN"/>
              <a:t>css</a:t>
            </a:r>
            <a:r>
              <a:rPr lang="zh-CN" altLang="en-US"/>
              <a:t>内联样式</a:t>
            </a:r>
            <a:endParaRPr lang="en-US" altLang="zh-CN"/>
          </a:p>
          <a:p>
            <a:r>
              <a:rPr lang="zh-CN" altLang="en-US"/>
              <a:t>在写</a:t>
            </a:r>
            <a:r>
              <a:rPr lang="en-US" altLang="zh-CN"/>
              <a:t>css</a:t>
            </a:r>
            <a:r>
              <a:rPr lang="zh-CN" altLang="en-US"/>
              <a:t>属性名的时候，比如</a:t>
            </a:r>
            <a:r>
              <a:rPr lang="en-US" altLang="zh-CN"/>
              <a:t>font-size</a:t>
            </a:r>
          </a:p>
          <a:p>
            <a:pPr lvl="1"/>
            <a:r>
              <a:rPr lang="zh-CN" altLang="en-US"/>
              <a:t>我们可以使用驼峰式</a:t>
            </a:r>
            <a:r>
              <a:rPr lang="en-US" altLang="zh-CN"/>
              <a:t>(camelCase) foneSize</a:t>
            </a:r>
          </a:p>
          <a:p>
            <a:pPr lvl="1"/>
            <a:r>
              <a:rPr lang="zh-CN" altLang="en-US"/>
              <a:t>或短横线分隔</a:t>
            </a:r>
            <a:r>
              <a:rPr lang="en-US" altLang="zh-CN"/>
              <a:t>(kebab-case,</a:t>
            </a:r>
            <a:r>
              <a:rPr lang="zh-CN" altLang="en-US"/>
              <a:t>记得要用单引号括起来</a:t>
            </a:r>
            <a:r>
              <a:rPr lang="en-US" altLang="zh-CN"/>
              <a:t>) ‘fone-size’</a:t>
            </a:r>
          </a:p>
          <a:p>
            <a:endParaRPr lang="en-US" altLang="zh-CN"/>
          </a:p>
          <a:p>
            <a:r>
              <a:rPr lang="zh-CN" altLang="en-US"/>
              <a:t>绑定</a:t>
            </a:r>
            <a:r>
              <a:rPr lang="en-US" altLang="zh-CN"/>
              <a:t>style</a:t>
            </a:r>
            <a:r>
              <a:rPr lang="zh-CN" altLang="en-US"/>
              <a:t>两种方式</a:t>
            </a:r>
            <a:endParaRPr lang="en-US" altLang="zh-CN"/>
          </a:p>
          <a:p>
            <a:pPr lvl="1"/>
            <a:r>
              <a:rPr lang="zh-CN" altLang="en-US"/>
              <a:t>对象语法</a:t>
            </a:r>
            <a:endParaRPr lang="en-US" altLang="zh-CN"/>
          </a:p>
          <a:p>
            <a:pPr lvl="1"/>
            <a:r>
              <a:rPr lang="zh-CN" altLang="en-US"/>
              <a:t>数组语法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029E0F07-399B-4B7E-88E4-B8484E3A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00" y="3429000"/>
            <a:ext cx="5616624" cy="3302839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D0CE0E-BE91-4F76-B8AF-6709D90F9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ACA6B-31DC-4D93-A534-E9C5C256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59696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741B3-E657-4435-848A-1FC1DDB8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vuex</a:t>
            </a:r>
            <a:r>
              <a:rPr lang="zh-CN" altLang="en-US"/>
              <a:t>状态管理图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D2FA7B8-FD43-45CC-8125-6B6868EDF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720793"/>
            <a:ext cx="5553528" cy="4008032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9E1E7F7-449D-4EE3-8DBE-D11BED1B8C36}"/>
              </a:ext>
            </a:extLst>
          </p:cNvPr>
          <p:cNvSpPr txBox="1"/>
          <p:nvPr/>
        </p:nvSpPr>
        <p:spPr>
          <a:xfrm>
            <a:off x="6211415" y="651097"/>
            <a:ext cx="60708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解析：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Vue components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组件引用了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State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数据，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如果你要通过组件改变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State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的数据，你需要调用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Dispatch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发布一个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Actions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行为，然后再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Action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上做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一个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Commit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提交到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Mutations,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然后就可以通过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Mustations</a:t>
            </a:r>
          </a:p>
          <a:p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修改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State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里的数据。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这什么要这么做呢？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因为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Devtools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工具，它可以记录你每次修改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State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里的状态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到时候你就可以看到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State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跟踪到哪一步错了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0CB05E-3D93-451A-9E5E-5A737D4E7969}"/>
              </a:ext>
            </a:extLst>
          </p:cNvPr>
          <p:cNvSpPr txBox="1"/>
          <p:nvPr/>
        </p:nvSpPr>
        <p:spPr>
          <a:xfrm>
            <a:off x="6102027" y="3240733"/>
            <a:ext cx="630172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错误</a:t>
            </a:r>
            <a:endParaRPr lang="en-US" altLang="zh-CN" sz="200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像上一节中，你直接饶过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mutations,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通过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components</a:t>
            </a:r>
          </a:p>
          <a:p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修改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State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里的值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,Devtools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就跟踪不到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当然可以直接改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但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vue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不推荐这样做，只要是修改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State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的状态，就必须经过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Mutations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进行修改，这样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Devtools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才会跟你记录，才能跟踪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每一步的状态，调式的时候才更加方便</a:t>
            </a:r>
            <a:endParaRPr lang="en-US" altLang="zh-CN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3A44C2-8A28-4BE9-BA5A-8988C402B72F}"/>
              </a:ext>
            </a:extLst>
          </p:cNvPr>
          <p:cNvSpPr txBox="1"/>
          <p:nvPr/>
        </p:nvSpPr>
        <p:spPr>
          <a:xfrm>
            <a:off x="1127448" y="5402683"/>
            <a:ext cx="62376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当然你直接饶过</a:t>
            </a:r>
            <a:r>
              <a:rPr lang="en-US" altLang="zh-CN" sz="1600">
                <a:latin typeface="隶书" panose="02010509060101010101" pitchFamily="49" charset="-122"/>
                <a:ea typeface="隶书" panose="02010509060101010101" pitchFamily="49" charset="-122"/>
              </a:rPr>
              <a:t>Actions</a:t>
            </a:r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行为直接到</a:t>
            </a:r>
            <a:r>
              <a:rPr lang="en-US" altLang="zh-CN" sz="1600">
                <a:latin typeface="隶书" panose="02010509060101010101" pitchFamily="49" charset="-122"/>
                <a:ea typeface="隶书" panose="02010509060101010101" pitchFamily="49" charset="-122"/>
              </a:rPr>
              <a:t>Mutations</a:t>
            </a:r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修改官方</a:t>
            </a:r>
            <a:endParaRPr lang="en-US" altLang="zh-CN" sz="160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也允许这样做</a:t>
            </a:r>
            <a:endParaRPr lang="en-US" altLang="zh-CN" sz="160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如果你有异步操作就必须去</a:t>
            </a:r>
            <a:r>
              <a:rPr lang="en-US" altLang="zh-CN" sz="1600">
                <a:latin typeface="隶书" panose="02010509060101010101" pitchFamily="49" charset="-122"/>
                <a:ea typeface="隶书" panose="02010509060101010101" pitchFamily="49" charset="-122"/>
              </a:rPr>
              <a:t>Actions</a:t>
            </a:r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里面去做，而</a:t>
            </a:r>
            <a:r>
              <a:rPr lang="en-US" altLang="zh-CN" sz="1600">
                <a:latin typeface="隶书" panose="02010509060101010101" pitchFamily="49" charset="-122"/>
                <a:ea typeface="隶书" panose="02010509060101010101" pitchFamily="49" charset="-122"/>
              </a:rPr>
              <a:t>Mutations</a:t>
            </a:r>
          </a:p>
          <a:p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通常是做同步操作的，异步做完提交到</a:t>
            </a:r>
            <a:r>
              <a:rPr lang="en-US" altLang="zh-CN" sz="1600">
                <a:latin typeface="隶书" panose="02010509060101010101" pitchFamily="49" charset="-122"/>
                <a:ea typeface="隶书" panose="02010509060101010101" pitchFamily="49" charset="-122"/>
              </a:rPr>
              <a:t>Mutations</a:t>
            </a:r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自然就成了同步了</a:t>
            </a:r>
            <a:endParaRPr lang="en-US" altLang="zh-CN" sz="160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如果你异步操作直接去</a:t>
            </a:r>
            <a:r>
              <a:rPr lang="en-US" altLang="zh-CN" sz="1600">
                <a:latin typeface="隶书" panose="02010509060101010101" pitchFamily="49" charset="-122"/>
                <a:ea typeface="隶书" panose="02010509060101010101" pitchFamily="49" charset="-122"/>
              </a:rPr>
              <a:t>Mutations</a:t>
            </a:r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做，</a:t>
            </a:r>
            <a:r>
              <a:rPr lang="en-US" altLang="zh-CN" sz="1600">
                <a:latin typeface="隶书" panose="02010509060101010101" pitchFamily="49" charset="-122"/>
                <a:ea typeface="隶书" panose="02010509060101010101" pitchFamily="49" charset="-122"/>
              </a:rPr>
              <a:t>devtools</a:t>
            </a:r>
            <a:r>
              <a:rPr lang="zh-CN" altLang="en-US" sz="1600">
                <a:latin typeface="隶书" panose="02010509060101010101" pitchFamily="49" charset="-122"/>
                <a:ea typeface="隶书" panose="02010509060101010101" pitchFamily="49" charset="-122"/>
              </a:rPr>
              <a:t>会跟踪不到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28985D-666A-459F-8169-DEE81092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5217555"/>
            <a:ext cx="1695094" cy="1262845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A59A38F-816B-4EF3-AED4-4413552B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2B81A65-01EF-4823-9FD5-21EAE74E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86392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1C7FF4-1FD6-4A91-B360-848C120C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Vuex</a:t>
            </a:r>
            <a:r>
              <a:rPr lang="zh-CN" altLang="en-US"/>
              <a:t>的正确传递数据与</a:t>
            </a:r>
            <a:r>
              <a:rPr lang="en-US" altLang="zh-CN"/>
              <a:t>devtools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FE09775-6D3E-459B-9D8E-B1263B93D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772816"/>
            <a:ext cx="3353531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1D03D8-1316-426E-BF82-DA99DD77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470997"/>
            <a:ext cx="3240360" cy="46531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6D5524C-118F-4353-8999-7835A747A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36288" y="2059970"/>
            <a:ext cx="6192688" cy="2785267"/>
          </a:xfrm>
          <a:prstGeom prst="rect">
            <a:avLst/>
          </a:prstGeom>
        </p:spPr>
      </p:pic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FDF7FAA3-B0EC-4FBB-98A5-10958198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D2989EE6-3944-4969-A7CB-19F8A003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53720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C5E2E-3629-4842-BCE2-43B9D360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Vuex</a:t>
            </a:r>
            <a:r>
              <a:rPr lang="zh-CN" altLang="en-US"/>
              <a:t>核心概念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52833-9DDD-4B0E-82FD-285C6E1E7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/>
              <a:t>Vuex</a:t>
            </a:r>
            <a:r>
              <a:rPr lang="zh-CN" altLang="en-US"/>
              <a:t>有几个比较核心的概念</a:t>
            </a:r>
            <a:endParaRPr lang="en-US" altLang="zh-CN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zh-CN"/>
              <a:t>State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zh-CN"/>
              <a:t>Getters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zh-CN"/>
              <a:t>Mutation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zh-CN"/>
              <a:t>Action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altLang="zh-CN"/>
              <a:t>Module</a:t>
            </a:r>
          </a:p>
          <a:p>
            <a:pPr lvl="1"/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A27970-D85E-49B6-AF63-4E836A75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B5BA92-4717-4770-9265-17A76BAA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09389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033FF-102B-4541-BEBC-566E7906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State</a:t>
            </a:r>
            <a:r>
              <a:rPr lang="zh-CN" altLang="en-US"/>
              <a:t>单一状态树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79BA472-CA5A-4F99-B985-22B2E94B2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364" y="1825625"/>
            <a:ext cx="9679271" cy="4351338"/>
          </a:xfr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F0AF8D4B-A46F-4B94-8028-B7673C33C9D1}"/>
              </a:ext>
            </a:extLst>
          </p:cNvPr>
          <p:cNvSpPr/>
          <p:nvPr/>
        </p:nvSpPr>
        <p:spPr>
          <a:xfrm>
            <a:off x="1775520" y="5157192"/>
            <a:ext cx="6624736" cy="5760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3DEC9430-B483-48E4-96EC-0608D6F8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6E1ED67-5E10-4309-AF63-132454B3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4649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18670-A109-4BB2-9CED-C53CEDAA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Getters</a:t>
            </a:r>
            <a:r>
              <a:rPr lang="zh-CN" altLang="en-US"/>
              <a:t>案例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1A07ADE-6A1D-46CA-B295-F3D0CE6D2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1844824"/>
            <a:ext cx="3871295" cy="3932261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7D2E82-C50B-4223-BF75-3ABCBE5DE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96828"/>
            <a:ext cx="3200677" cy="487722"/>
          </a:xfrm>
          <a:prstGeom prst="rect">
            <a:avLst/>
          </a:prstGeom>
        </p:spPr>
      </p:pic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A93008CE-5235-4FDF-8795-5F551807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0F1B1C19-C2D1-4D84-9510-079C9DE2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48523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F8EF2-C055-48B7-AF18-DA9D0E15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Getters</a:t>
            </a:r>
            <a:r>
              <a:rPr lang="zh-CN" altLang="en-US"/>
              <a:t>案例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9F46459-8052-44C1-8ADC-F69F96DB7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74" y="1424766"/>
            <a:ext cx="4419983" cy="2004234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F3728E-B47D-4EE6-AB3B-059F9E027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50" y="3529258"/>
            <a:ext cx="4201119" cy="28270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3C5087-60E9-4480-BB1A-B8ABB9DEC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0" y="1257794"/>
            <a:ext cx="3452159" cy="52811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EF1B7D-7AD9-41EA-A8E7-12907773D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344" y="2236366"/>
            <a:ext cx="2667231" cy="381033"/>
          </a:xfrm>
          <a:prstGeom prst="rect">
            <a:avLst/>
          </a:prstGeom>
        </p:spPr>
      </p:pic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C0864B6D-0BE9-4947-AF75-E25561A6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EE347552-2E67-49DB-86D4-A05CE514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16227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2FE25-7C49-4A2A-A8BD-047D9374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Getters</a:t>
            </a:r>
            <a:r>
              <a:rPr lang="zh-CN" altLang="en-US"/>
              <a:t>作为参数和传递参数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FFAF3D9-DD9F-4276-AB17-B0F4B66F8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3668" y="1306450"/>
            <a:ext cx="3368332" cy="411516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2B2DEA-B088-4A65-8756-21E773C3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843903"/>
            <a:ext cx="4359018" cy="15850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270ABD0-FFB3-4636-9A98-7A964D251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5979556"/>
            <a:ext cx="4374259" cy="3657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6D0EFE3-6816-4164-AD15-1036BCC6B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508" y="5494959"/>
            <a:ext cx="6462320" cy="8077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C7C3DD-DACF-4E1C-AEEC-65539C45F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1" y="1560801"/>
            <a:ext cx="7961737" cy="3934158"/>
          </a:xfrm>
          <a:prstGeom prst="rect">
            <a:avLst/>
          </a:prstGeom>
        </p:spPr>
      </p:pic>
      <p:sp>
        <p:nvSpPr>
          <p:cNvPr id="16" name="页脚占位符 15">
            <a:extLst>
              <a:ext uri="{FF2B5EF4-FFF2-40B4-BE49-F238E27FC236}">
                <a16:creationId xmlns:a16="http://schemas.microsoft.com/office/drawing/2014/main" id="{8DCBEB69-9ED9-4165-99EC-7026127B8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CDCDA39F-711A-43B2-A077-EE9505DC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8751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2DB1B-C88F-4383-BA2F-4A932EAE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Mutation</a:t>
            </a:r>
            <a:r>
              <a:rPr lang="zh-CN" altLang="en-US"/>
              <a:t>状态更新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9DC08-A688-41C8-8846-35897349F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Vuex</a:t>
            </a:r>
            <a:r>
              <a:rPr lang="zh-CN" altLang="en-US"/>
              <a:t>的</a:t>
            </a:r>
            <a:r>
              <a:rPr lang="en-US" altLang="zh-CN"/>
              <a:t>store</a:t>
            </a:r>
            <a:r>
              <a:rPr lang="zh-CN" altLang="en-US"/>
              <a:t>状态的更新唯一方式：提交</a:t>
            </a:r>
            <a:r>
              <a:rPr lang="en-US" altLang="zh-CN"/>
              <a:t>mutation</a:t>
            </a:r>
          </a:p>
          <a:p>
            <a:r>
              <a:rPr lang="en-US" altLang="zh-CN"/>
              <a:t>Mutation</a:t>
            </a:r>
            <a:r>
              <a:rPr lang="zh-CN" altLang="en-US"/>
              <a:t>主要包括两部分：</a:t>
            </a:r>
            <a:endParaRPr lang="en-US" altLang="zh-CN"/>
          </a:p>
          <a:p>
            <a:pPr lvl="1"/>
            <a:r>
              <a:rPr lang="zh-CN" altLang="en-US"/>
              <a:t>字符串的事件类型（</a:t>
            </a:r>
            <a:r>
              <a:rPr lang="en-US" altLang="zh-CN"/>
              <a:t>type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zh-CN" altLang="en-US"/>
              <a:t>一个回调函数</a:t>
            </a:r>
            <a:r>
              <a:rPr lang="en-US" altLang="zh-CN"/>
              <a:t>(handler),</a:t>
            </a:r>
            <a:r>
              <a:rPr lang="zh-CN" altLang="en-US"/>
              <a:t>该回调函数的第一个参数就是</a:t>
            </a:r>
            <a:r>
              <a:rPr lang="en-US" altLang="zh-CN"/>
              <a:t>state</a:t>
            </a:r>
          </a:p>
          <a:p>
            <a:r>
              <a:rPr lang="en-US" altLang="zh-CN"/>
              <a:t>Mutation</a:t>
            </a:r>
            <a:r>
              <a:rPr lang="zh-CN" altLang="en-US"/>
              <a:t>的定义方式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mutation</a:t>
            </a:r>
            <a:r>
              <a:rPr lang="zh-CN" altLang="en-US"/>
              <a:t>更新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E9C866-AB18-4EE8-9A74-5C7700BD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717032"/>
            <a:ext cx="3429297" cy="11659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5C23A6-ADA2-4E16-88D3-03B93238E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08" y="5504591"/>
            <a:ext cx="3490262" cy="762066"/>
          </a:xfrm>
          <a:prstGeom prst="rect">
            <a:avLst/>
          </a:prstGeom>
        </p:spPr>
      </p:pic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30B47D3A-ED0D-4A07-A8C9-A2767DF1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9AA27AC-624F-4F14-BC55-3AF21C77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1452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A6693-2206-4707-9B01-2D37DB81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Mutation</a:t>
            </a:r>
            <a:r>
              <a:rPr lang="zh-CN" altLang="en-US"/>
              <a:t>传递参数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D9A7FAC-AF4F-41CB-83D8-A10942AEB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875409"/>
            <a:ext cx="6455532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F9BAE8-1150-4187-9C6C-9CCB7A5E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37" y="1455361"/>
            <a:ext cx="3840813" cy="3276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0D6AEE-C59F-4C83-803F-7A380D50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937" y="1798620"/>
            <a:ext cx="3513124" cy="41913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A24698-1B6C-48EE-AB00-54DDC41F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937" y="2329133"/>
            <a:ext cx="2263336" cy="5334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066D01-D0A7-4A2C-855A-2155A8B13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847" y="3462402"/>
            <a:ext cx="4991533" cy="2438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C5390B-2B30-4E08-8431-27D5AD603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847" y="3990885"/>
            <a:ext cx="3063505" cy="5715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CF233B-55C7-4AF8-B243-8DF723302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098" y="5124298"/>
            <a:ext cx="2103302" cy="49534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E6DCE8E-9FE1-49C2-A153-7D0F75D6FCE7}"/>
              </a:ext>
            </a:extLst>
          </p:cNvPr>
          <p:cNvSpPr txBox="1"/>
          <p:nvPr/>
        </p:nvSpPr>
        <p:spPr>
          <a:xfrm>
            <a:off x="1919536" y="6181504"/>
            <a:ext cx="57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官方说过，只要是更改</a:t>
            </a:r>
            <a:r>
              <a:rPr lang="en-US" altLang="zh-CN">
                <a:solidFill>
                  <a:srgbClr val="FF0000"/>
                </a:solidFill>
              </a:rPr>
              <a:t>state</a:t>
            </a:r>
            <a:r>
              <a:rPr lang="zh-CN" altLang="en-US">
                <a:solidFill>
                  <a:srgbClr val="FF0000"/>
                </a:solidFill>
              </a:rPr>
              <a:t>的数据，就一定用</a:t>
            </a:r>
            <a:r>
              <a:rPr lang="en-US" altLang="zh-CN">
                <a:solidFill>
                  <a:srgbClr val="FF0000"/>
                </a:solidFill>
              </a:rPr>
              <a:t>mutation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" name="页脚占位符 20">
            <a:extLst>
              <a:ext uri="{FF2B5EF4-FFF2-40B4-BE49-F238E27FC236}">
                <a16:creationId xmlns:a16="http://schemas.microsoft.com/office/drawing/2014/main" id="{D7B27365-028A-4214-B657-C433FB9D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92344" y="47625"/>
            <a:ext cx="2808312" cy="365125"/>
          </a:xfrm>
        </p:spPr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F4BBB4-5FAF-458E-B915-0DAA1271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248</a:t>
            </a:fld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EEE5BE9-ED2B-4BF9-ABB9-AEF27E1628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8299" y="4612973"/>
            <a:ext cx="1581908" cy="15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350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68E40-988F-4F13-AA0B-C9B07398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Mutation</a:t>
            </a:r>
            <a:r>
              <a:rPr lang="zh-CN" altLang="en-US"/>
              <a:t>第二种提交风格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AC1C96E-62B9-49C9-9CE0-0D417EC2E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4322359"/>
            <a:ext cx="3642676" cy="207282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F63446-430C-4E0D-B234-91F91E30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12A92D-E757-4395-807B-8137C4F2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249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DBA0F4-D91D-4DB9-BEB1-AE906F153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4849550"/>
            <a:ext cx="3299746" cy="1501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B6986B-444B-43CC-8C23-B918BDEC4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525990"/>
            <a:ext cx="5945208" cy="25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0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DEA2F-63E6-4130-A5F0-BA8FA286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动态绑定</a:t>
            </a:r>
            <a:r>
              <a:rPr lang="en-US" altLang="zh-CN"/>
              <a:t>style(</a:t>
            </a:r>
            <a:r>
              <a:rPr lang="zh-CN" altLang="en-US"/>
              <a:t>二</a:t>
            </a:r>
            <a:r>
              <a:rPr lang="en-US" altLang="zh-CN"/>
              <a:t>)-</a:t>
            </a:r>
            <a:r>
              <a:rPr lang="zh-CN" altLang="en-US"/>
              <a:t>数组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AA1DBD-0F43-439B-966F-D64A60114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420888"/>
            <a:ext cx="5273497" cy="2743438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B7FF93-F92C-47B6-BF6C-30239A2D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B87AE0-7476-411C-A028-883553D2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0200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190D1-318C-4F40-B12D-334B6E8E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Mutation</a:t>
            </a:r>
            <a:r>
              <a:rPr lang="zh-CN" altLang="en-US"/>
              <a:t>响应规则 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787E00-7CB5-4682-911E-5A857670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AF9F8F-B961-4E89-9158-58EA6567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250</a:t>
            </a:fld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8A8F5443-0767-43B6-9F24-6DD8B743C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Vuex</a:t>
            </a:r>
            <a:r>
              <a:rPr lang="zh-CN" altLang="en-US"/>
              <a:t>的</a:t>
            </a:r>
            <a:r>
              <a:rPr lang="en-US" altLang="zh-CN"/>
              <a:t>store</a:t>
            </a:r>
            <a:r>
              <a:rPr lang="zh-CN" altLang="en-US"/>
              <a:t>中的</a:t>
            </a:r>
            <a:r>
              <a:rPr lang="en-US" altLang="zh-CN"/>
              <a:t>state</a:t>
            </a:r>
            <a:r>
              <a:rPr lang="zh-CN" altLang="en-US"/>
              <a:t>是响应式的，当</a:t>
            </a:r>
            <a:r>
              <a:rPr lang="en-US" altLang="zh-CN"/>
              <a:t>state</a:t>
            </a:r>
            <a:r>
              <a:rPr lang="zh-CN" altLang="en-US"/>
              <a:t>中的数据发生改变时，</a:t>
            </a:r>
            <a:r>
              <a:rPr lang="en-US" altLang="zh-CN"/>
              <a:t>vue</a:t>
            </a:r>
            <a:r>
              <a:rPr lang="zh-CN" altLang="en-US"/>
              <a:t>组件会自动更新</a:t>
            </a:r>
            <a:endParaRPr lang="en-US" altLang="zh-CN"/>
          </a:p>
          <a:p>
            <a:r>
              <a:rPr lang="zh-CN" altLang="en-US"/>
              <a:t>这就要求我们必须遵守一些</a:t>
            </a:r>
            <a:r>
              <a:rPr lang="en-US" altLang="zh-CN"/>
              <a:t>vuex</a:t>
            </a:r>
            <a:r>
              <a:rPr lang="zh-CN" altLang="en-US"/>
              <a:t>的对应规则</a:t>
            </a:r>
            <a:endParaRPr lang="en-US" altLang="zh-CN"/>
          </a:p>
          <a:p>
            <a:pPr lvl="1"/>
            <a:r>
              <a:rPr lang="zh-CN" altLang="en-US"/>
              <a:t>提前在</a:t>
            </a:r>
            <a:r>
              <a:rPr lang="en-US" altLang="zh-CN"/>
              <a:t>stroe</a:t>
            </a:r>
            <a:r>
              <a:rPr lang="zh-CN" altLang="en-US"/>
              <a:t>中初始化好所需的属性</a:t>
            </a:r>
            <a:endParaRPr lang="en-US" altLang="zh-CN"/>
          </a:p>
          <a:p>
            <a:pPr lvl="1"/>
            <a:r>
              <a:rPr lang="zh-CN" altLang="en-US"/>
              <a:t>当给</a:t>
            </a:r>
            <a:r>
              <a:rPr lang="en-US" altLang="zh-CN"/>
              <a:t>state</a:t>
            </a:r>
            <a:r>
              <a:rPr lang="zh-CN" altLang="en-US"/>
              <a:t>中的对象添加新属性时，使用下面的方式：</a:t>
            </a:r>
            <a:endParaRPr lang="en-US" altLang="zh-CN"/>
          </a:p>
          <a:p>
            <a:pPr lvl="2"/>
            <a:r>
              <a:rPr lang="zh-CN" altLang="en-US"/>
              <a:t>方法一：使用</a:t>
            </a:r>
            <a:r>
              <a:rPr lang="en-US" altLang="zh-CN"/>
              <a:t>Vue.set(obj,’newProp’,123)</a:t>
            </a:r>
          </a:p>
          <a:p>
            <a:pPr lvl="2"/>
            <a:r>
              <a:rPr lang="zh-CN" altLang="en-US"/>
              <a:t>方法二：用新对象给旧对象重新赋值</a:t>
            </a:r>
          </a:p>
        </p:txBody>
      </p:sp>
      <p:pic>
        <p:nvPicPr>
          <p:cNvPr id="19" name="内容占位符 6">
            <a:extLst>
              <a:ext uri="{FF2B5EF4-FFF2-40B4-BE49-F238E27FC236}">
                <a16:creationId xmlns:a16="http://schemas.microsoft.com/office/drawing/2014/main" id="{CD38CAE1-3BC1-4812-B636-A88CC815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040"/>
            <a:ext cx="3917041" cy="20162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E7E77D6-1B3A-44E3-AE87-9393CA2D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54" y="2208417"/>
            <a:ext cx="3816424" cy="418411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CFF75F3-5541-439F-B845-30C12396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25" y="5088563"/>
            <a:ext cx="3647429" cy="117809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7D32D54-F667-41FC-99B5-A10024219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1068258"/>
            <a:ext cx="3970364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6334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E532-BC9B-41C7-AF0E-4C8DB188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Mutation</a:t>
            </a:r>
            <a:r>
              <a:rPr lang="zh-CN" altLang="en-US"/>
              <a:t>常量类型</a:t>
            </a:r>
            <a:r>
              <a:rPr lang="en-US" altLang="zh-CN"/>
              <a:t>-</a:t>
            </a:r>
            <a:r>
              <a:rPr lang="zh-CN" altLang="en-US"/>
              <a:t>概念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257D4C8-77B4-4D03-AFF1-E553E0949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616" y="1405152"/>
            <a:ext cx="7802625" cy="172819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4EC6B4-1D50-4EB5-8D60-3ABFB92E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837D76-0F37-4E8F-9FD5-C37AA50A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81096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AA2BE-F072-48F8-BFA5-AF0BD2CC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Mutation</a:t>
            </a:r>
            <a:r>
              <a:rPr lang="zh-CN" altLang="en-US"/>
              <a:t>常量类型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093D9E7-A30F-4756-A4DB-51C1962CB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84" y="2910804"/>
            <a:ext cx="6127011" cy="32006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0E7288-A1D8-40C9-9F28-7E4136FF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CDB47F-B387-4718-A7F5-3B23B352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47B6C7-9AA4-41E5-A6EC-295FCBED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4" y="1585241"/>
            <a:ext cx="3772227" cy="8458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10ABD2-EE2E-4DEB-A2F1-8F9A5F33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1227801"/>
            <a:ext cx="4701947" cy="12116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7766CC-B06E-4071-A796-881F5BDE2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506" y="2888713"/>
            <a:ext cx="5936494" cy="31244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F8B18AB-0D8A-4420-AE25-2B6888A56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148" y="3415547"/>
            <a:ext cx="3752605" cy="32811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4E408A3-E6DD-4E98-A890-E40B46FBD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408" y="3306793"/>
            <a:ext cx="3498649" cy="34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732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B7D8F-04BF-406A-9061-02EB67C9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Mutaion</a:t>
            </a:r>
            <a:r>
              <a:rPr lang="zh-CN" altLang="en-US"/>
              <a:t>同步函数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55CC142-4EC5-46EE-84C9-9FC0934E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562056" cy="11571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52C524-F022-4995-96DB-284037A2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9D8EC0-A525-4EE4-8A4C-75857EDB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EA780A-948A-4734-BCA1-E046FAD6F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910795"/>
            <a:ext cx="3635055" cy="10364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7AEC18-49ED-46B8-8AB3-8DF31453E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971" y="2901232"/>
            <a:ext cx="6299829" cy="31555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880A2C-6E70-4363-A22B-DF9878287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36" y="4173389"/>
            <a:ext cx="4619154" cy="6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1775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D7C46-E631-426D-92BC-62F96FA0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Actions</a:t>
            </a:r>
            <a:r>
              <a:rPr lang="zh-CN" altLang="en-US"/>
              <a:t>异步函数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FEE406D-8FD7-48E1-96B4-08A37DACF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28" y="3329634"/>
            <a:ext cx="4999153" cy="3528366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94E3E5-A9B3-40AA-A327-111052F3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02677D-93EA-435F-987C-555C8D9A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C33855-AB03-4A87-A7BB-BF6F7F89C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5949280"/>
            <a:ext cx="5098222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5832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C01B0-40AD-43EA-A5AF-6D3D9963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Action</a:t>
            </a:r>
            <a:r>
              <a:rPr lang="zh-CN" altLang="en-US"/>
              <a:t>携带参数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954916-6A63-4156-A636-2BD11413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663A75-F9A8-4D29-AAE0-8CF37A5A4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24DD32-664E-4710-BBBB-661C1E71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108" y="1526626"/>
            <a:ext cx="3124471" cy="1501270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70F2008-9D3D-4A80-A930-34A4E26E4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384" y="1484785"/>
            <a:ext cx="2832908" cy="2880320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588C39-C25C-4E95-B6B3-F74C16AD8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1" y="3642618"/>
            <a:ext cx="3414056" cy="30635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9B1E17-03A4-455A-8B1A-E3D243DB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436" y="3642618"/>
            <a:ext cx="3177815" cy="24843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839491-F2CA-467D-8275-EEF83CBE888B}"/>
              </a:ext>
            </a:extLst>
          </p:cNvPr>
          <p:cNvSpPr txBox="1"/>
          <p:nvPr/>
        </p:nvSpPr>
        <p:spPr>
          <a:xfrm>
            <a:off x="865287" y="51154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优雅的方式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D32CB7D-BE3C-4852-88A4-27CAFEB24658}"/>
              </a:ext>
            </a:extLst>
          </p:cNvPr>
          <p:cNvCxnSpPr/>
          <p:nvPr/>
        </p:nvCxnSpPr>
        <p:spPr>
          <a:xfrm>
            <a:off x="2351584" y="5373215"/>
            <a:ext cx="1032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63635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D852B-05AB-4E2A-95FA-0B6C37BB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认识</a:t>
            </a:r>
            <a:r>
              <a:rPr lang="en-US" altLang="zh-CN"/>
              <a:t>Module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C13651D-6E34-49AC-AEE3-C4B92703C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81" y="1772816"/>
            <a:ext cx="4988256" cy="43513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6A32611-D5EE-4658-9F16-4A0472BB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735F9E-D0D2-4F0D-8F5A-26A0D72E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2DA589-E1DD-49C5-B5CA-6817BB32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8760"/>
            <a:ext cx="3806129" cy="22985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8AB178-82F8-4DDD-A067-5AD81AC78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603" y="1860424"/>
            <a:ext cx="2088061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0352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921EB-B378-4D2F-B77A-4EFAC4B3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Module</a:t>
            </a:r>
            <a:r>
              <a:rPr lang="zh-CN" altLang="en-US"/>
              <a:t>传参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51ABBEA-2014-469F-B05A-A525E2251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959766"/>
            <a:ext cx="1897544" cy="406181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616477-5E3C-4609-874A-B2BDE8A4E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511E4E-0B61-47F5-8D09-446A0E40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7F6783-362D-48DF-A40C-0F653EB6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79" y="1953970"/>
            <a:ext cx="3071126" cy="4267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460DD4-EB11-40DB-8319-686356F74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845" y="3097933"/>
            <a:ext cx="2095682" cy="18060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C39E44-9AC0-45D8-B6C0-07E5109F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845" y="4916681"/>
            <a:ext cx="3177815" cy="5258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FF273C-B783-4E88-A3AC-38F0D77DD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048" y="992262"/>
            <a:ext cx="2494120" cy="29624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C93DF3A-277F-40E8-BA93-3CC763DFB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652" y="1022943"/>
            <a:ext cx="2598645" cy="5182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4C52425-FF2E-402D-9F61-926FC70F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2344" y="4309618"/>
            <a:ext cx="2674852" cy="59441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1F649E3-F5F4-411E-90AC-35ADD8A67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7395" y="4309618"/>
            <a:ext cx="2963053" cy="21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0784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F10AF-BD3D-4A5D-A047-FE5FA14A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项目结构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F3F1EF1-CC71-41CC-B3B5-93E3147E9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663454"/>
            <a:ext cx="6762256" cy="288032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C217D-F0BA-49AD-9922-0770ADE8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4CA0EE-5A6F-4DDB-9A25-61DA4A2C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258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F1BB5D-786A-4A15-8CD9-95C3F6FE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524212"/>
            <a:ext cx="2118544" cy="15698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331731-6D0D-40E0-80DC-D9F6BB6FF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4524212"/>
            <a:ext cx="6911939" cy="15393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70CCBB-D696-4BDB-A50C-DF4A3C188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280" y="945232"/>
            <a:ext cx="2701840" cy="35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213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5BCBD-55AD-4BA6-BD6E-98F8B485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选择什么网络模块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50EDC6F-2256-4313-BE1B-2FD54129F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53" y="1340768"/>
            <a:ext cx="10421711" cy="4680520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FC6DE9-D49B-4A55-A5C5-F2B93C2AC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E49C66-BB41-406A-A39F-9FDFE159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95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0569C-5939-44CE-8FED-2DDF50B7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DB485-F5F7-405E-BFAA-A7FD7AE0D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/>
              <a:t>我们知道，在模块中可以直接通过插值语法显示一些</a:t>
            </a:r>
            <a:r>
              <a:rPr lang="en-US" altLang="zh-CN" sz="1800"/>
              <a:t>data</a:t>
            </a:r>
            <a:r>
              <a:rPr lang="zh-CN" altLang="en-US" sz="1800"/>
              <a:t>中的数据</a:t>
            </a:r>
            <a:endParaRPr lang="en-US" altLang="zh-CN" sz="1800"/>
          </a:p>
          <a:p>
            <a:r>
              <a:rPr lang="zh-CN" altLang="en-US" sz="1800"/>
              <a:t>但是在某些情况，我们可能需要对数据进行一些转化后再显示，或者需要锵多个数据结合起来进行显示</a:t>
            </a:r>
            <a:endParaRPr lang="en-US" altLang="zh-CN" sz="1800"/>
          </a:p>
          <a:p>
            <a:pPr lvl="1"/>
            <a:r>
              <a:rPr lang="zh-CN" altLang="en-US" sz="1600"/>
              <a:t>比如我们有</a:t>
            </a:r>
            <a:r>
              <a:rPr lang="en-US" altLang="zh-CN" sz="1600"/>
              <a:t>firstName</a:t>
            </a:r>
            <a:r>
              <a:rPr lang="zh-CN" altLang="en-US" sz="1600"/>
              <a:t>和</a:t>
            </a:r>
            <a:r>
              <a:rPr lang="en-US" altLang="zh-CN" sz="1600"/>
              <a:t>lastName</a:t>
            </a:r>
            <a:r>
              <a:rPr lang="zh-CN" altLang="en-US" sz="1600"/>
              <a:t>两个变量，我们需要显示完整的名称</a:t>
            </a:r>
            <a:endParaRPr lang="en-US" altLang="zh-CN" sz="1600"/>
          </a:p>
          <a:p>
            <a:pPr lvl="1"/>
            <a:r>
              <a:rPr lang="zh-CN" altLang="en-US" sz="1600"/>
              <a:t>但是如果多个地方都需要显示完整的名称，我们就需要多个</a:t>
            </a:r>
            <a:r>
              <a:rPr lang="en-US" altLang="zh-CN" sz="1600"/>
              <a:t>{{firstName}}{{lastNmae}}</a:t>
            </a:r>
          </a:p>
          <a:p>
            <a:r>
              <a:rPr lang="zh-CN" altLang="en-US" sz="1800"/>
              <a:t>我们可以将上面的代码换成计算属性</a:t>
            </a:r>
            <a:endParaRPr lang="en-US" altLang="zh-CN" sz="1800"/>
          </a:p>
          <a:p>
            <a:pPr lvl="1"/>
            <a:r>
              <a:rPr lang="en-US" altLang="zh-CN" sz="1600"/>
              <a:t>OK</a:t>
            </a:r>
            <a:r>
              <a:rPr lang="zh-CN" altLang="en-US" sz="1600"/>
              <a:t>，我们发现计算属性是写在实例的</a:t>
            </a:r>
            <a:r>
              <a:rPr lang="en-US" altLang="zh-CN" sz="1600"/>
              <a:t>computed</a:t>
            </a:r>
            <a:r>
              <a:rPr lang="zh-CN" altLang="en-US" sz="1600"/>
              <a:t>选项的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A9D247-B538-41FE-9774-240B7B3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2003"/>
            <a:ext cx="3368332" cy="25453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707C52-3E0C-4BF9-90BC-03128935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3325860"/>
            <a:ext cx="3600400" cy="354735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40F246-BB27-43B8-B5D0-CDAD3348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9E6BB31-562E-4C7C-8655-4E284E39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3337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BD58D-1B29-42D9-8109-E5585974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jsonp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19CA7FD-BBF7-4C49-9C44-83B1CA30E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847850"/>
            <a:ext cx="5834356" cy="43513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2F99DA-0735-43A6-B928-9C977CFC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3AEDF1-25BA-4699-86F3-31B20851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6C9D07-AF04-48A4-B354-47346CFEE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31" y="1394642"/>
            <a:ext cx="3913137" cy="48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7307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D8134-01F2-41DA-9095-FABF3150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jsopn</a:t>
            </a:r>
            <a:r>
              <a:rPr lang="zh-CN" altLang="en-US"/>
              <a:t>的封装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EE26DFF-1A70-48B2-A60A-B8902B0F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429" y="1825625"/>
            <a:ext cx="9425141" cy="43513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C21B27-9FC0-4755-8E2D-288E242B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040AA1-8FAF-4D22-9B5B-969A1D15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0637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DC088-D4E4-4358-873C-779D9AB3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为什么选择</a:t>
            </a:r>
            <a:r>
              <a:rPr lang="en-US" altLang="zh-CN"/>
              <a:t>axiox</a:t>
            </a:r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0208CE2-349B-43D6-A49B-8926D4F3A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456" y="1484783"/>
            <a:ext cx="9649072" cy="4924845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6E25C3-ED06-44EE-94B3-E3A2228D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3417795-643E-4B42-BE21-2C1A1699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99379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52829-02AB-4DFC-972D-143B189E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请求方式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338999D-6143-4B26-971C-AFD59713E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887698"/>
            <a:ext cx="4079804" cy="43513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CB3D6A-041D-4967-98D5-7441D873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8DDF8-2646-4EE2-BB42-789209C9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3633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3EDEC-F541-4D99-9D1B-8DDF1A8C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发送</a:t>
            </a:r>
            <a:r>
              <a:rPr lang="en-US" altLang="zh-CN"/>
              <a:t>get</a:t>
            </a:r>
            <a:r>
              <a:rPr lang="zh-CN" altLang="en-US"/>
              <a:t>请求演示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1F1DA5A-CB41-45C2-977C-198A44248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448" y="1916832"/>
            <a:ext cx="4390288" cy="43513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18415A-7FAC-43BB-82EB-6A2A2C75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69BA33-E042-4DE5-BF15-9C8B4451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62168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7DB01-247F-435A-BD73-990D06E1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的简单使用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01C3CD1-06BB-45C8-9FA6-25524FC82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19" y="1484784"/>
            <a:ext cx="4000847" cy="304826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BF08DE-F668-406A-A82A-38EF20DE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591BE3-9E3A-4888-B3D2-1125EDF4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7772A7-697A-40F6-856A-476A9FDD4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2352205"/>
            <a:ext cx="4004356" cy="32087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683D3F-BF4E-4BAC-8B52-5E814CEC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405" y="2352205"/>
            <a:ext cx="3145318" cy="28614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FA26195-CD65-48BB-AF0E-7F55CBBBE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723" y="1027906"/>
            <a:ext cx="4248472" cy="307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3022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F9761-8415-4212-BCC5-C59D7905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的简单使用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7DFA6A-0E04-443B-BBFA-16458DBE3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75C822-CB7C-42B1-B300-2B38ABE2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266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6DDA063-6F9D-4A86-B921-8D769DB6F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2008188"/>
            <a:ext cx="4633362" cy="37493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336522-9620-4933-AE10-C3E17F96F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1931981"/>
            <a:ext cx="5334462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2908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5CFF1-C8DA-4F81-A220-3AC9F9D2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发送并发请求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B04AB29-3342-4BAD-91F3-BACB14958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999" y="3393724"/>
            <a:ext cx="3292125" cy="419136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BEE9E8-BAFE-476A-8229-D2C84FB1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EBE116-4025-4584-82FA-A429BAB5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18B640-2BB0-4A9A-864C-2DF787B1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99" y="4267144"/>
            <a:ext cx="3520745" cy="19889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10341E-70D3-40B8-98FB-37F2E4DF9324}"/>
              </a:ext>
            </a:extLst>
          </p:cNvPr>
          <p:cNvSpPr txBox="1"/>
          <p:nvPr/>
        </p:nvSpPr>
        <p:spPr>
          <a:xfrm>
            <a:off x="838200" y="1667527"/>
            <a:ext cx="8978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有时候，我们可能 的需求同时发送两个请求</a:t>
            </a:r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axios.all</a:t>
            </a:r>
            <a:r>
              <a:rPr lang="zh-CN" altLang="en-US"/>
              <a:t>，可以放入多个请求的数组</a:t>
            </a:r>
            <a:endParaRPr lang="en-US" altLang="zh-CN"/>
          </a:p>
          <a:p>
            <a:r>
              <a:rPr lang="en-US" altLang="zh-CN"/>
              <a:t>Axios.all([])</a:t>
            </a:r>
            <a:r>
              <a:rPr lang="zh-CN" altLang="en-US"/>
              <a:t>返回的结果是一个数组，使用</a:t>
            </a:r>
            <a:r>
              <a:rPr lang="en-US" altLang="zh-CN"/>
              <a:t>axios.spread</a:t>
            </a:r>
            <a:r>
              <a:rPr lang="zh-CN" altLang="en-US"/>
              <a:t>可将数组</a:t>
            </a:r>
            <a:r>
              <a:rPr lang="en-US" altLang="zh-CN"/>
              <a:t>[res1,res2]</a:t>
            </a:r>
            <a:r>
              <a:rPr lang="zh-CN" altLang="en-US"/>
              <a:t>展开为</a:t>
            </a:r>
            <a:r>
              <a:rPr lang="en-US" altLang="zh-CN"/>
              <a:t>res1,res2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BDDF2F-4CE3-4B74-AF8E-84E0126314D1}"/>
              </a:ext>
            </a:extLst>
          </p:cNvPr>
          <p:cNvSpPr txBox="1"/>
          <p:nvPr/>
        </p:nvSpPr>
        <p:spPr>
          <a:xfrm>
            <a:off x="7032104" y="299309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数组解构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54DC16B-ED39-4ED4-AF6A-93D692F98869}"/>
              </a:ext>
            </a:extLst>
          </p:cNvPr>
          <p:cNvCxnSpPr/>
          <p:nvPr/>
        </p:nvCxnSpPr>
        <p:spPr>
          <a:xfrm>
            <a:off x="7248128" y="2590857"/>
            <a:ext cx="216024" cy="40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61E97BF0-F14B-4202-B824-8E950CBA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542" y="3638568"/>
            <a:ext cx="3147333" cy="20118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CA19BD3-0137-4F27-83D9-E2E8A8EA1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612" y="334584"/>
            <a:ext cx="3845633" cy="17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6870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B4DCA-AAE5-45FC-B79F-A6CE8D28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全局配置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D2AD54D-9594-492F-AD32-59DFD69AA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8188"/>
            <a:ext cx="10515600" cy="19578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072A21-4E6D-4FF5-9EB5-327B6785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EE6C9D-C0E5-4FC0-AE19-27190072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268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EFDCA6-D6B5-412D-B35E-8B4610C55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99" y="4121998"/>
            <a:ext cx="335309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035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33BC1-65B5-4BEB-A954-73D643B8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常见的配置选项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10A5BE7-86D9-4652-8BF1-68325912B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566" y="1825625"/>
            <a:ext cx="9350867" cy="43513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97F032-95F4-4A1E-A60D-4AAC2F54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854156-6277-44FE-96E4-47ACFC08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269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2607EA-592A-437F-903F-801777820825}"/>
              </a:ext>
            </a:extLst>
          </p:cNvPr>
          <p:cNvSpPr txBox="1"/>
          <p:nvPr/>
        </p:nvSpPr>
        <p:spPr>
          <a:xfrm>
            <a:off x="3287688" y="583079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Get</a:t>
            </a:r>
            <a:r>
              <a:rPr lang="zh-CN" altLang="en-US">
                <a:solidFill>
                  <a:srgbClr val="FF0000"/>
                </a:solidFill>
              </a:rPr>
              <a:t>有效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77D39E-AB75-447A-950C-58D1BC9A6B13}"/>
              </a:ext>
            </a:extLst>
          </p:cNvPr>
          <p:cNvSpPr txBox="1"/>
          <p:nvPr/>
        </p:nvSpPr>
        <p:spPr>
          <a:xfrm>
            <a:off x="8256240" y="270892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post</a:t>
            </a:r>
            <a:r>
              <a:rPr lang="zh-CN" altLang="en-US">
                <a:solidFill>
                  <a:srgbClr val="FF0000"/>
                </a:solidFill>
              </a:rPr>
              <a:t>有效</a:t>
            </a:r>
          </a:p>
        </p:txBody>
      </p:sp>
    </p:spTree>
    <p:extLst>
      <p:ext uri="{BB962C8B-B14F-4D97-AF65-F5344CB8AC3E}">
        <p14:creationId xmlns:p14="http://schemas.microsoft.com/office/powerpoint/2010/main" val="43024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197B3-0F2D-4722-9FD5-4638BF20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计算属性的复杂操作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D284D4-AC3F-4946-BD1D-E1507C3AB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4784"/>
            <a:ext cx="3672408" cy="4795655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9EFE82-D9ED-49BF-85F9-36BDCE28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D6567D-28DD-4D99-996B-752AA4CF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12622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41E9B-DEBB-4B91-B405-B5894C55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为什么要使用</a:t>
            </a:r>
            <a:r>
              <a:rPr lang="en-US" altLang="zh-CN"/>
              <a:t>Axios</a:t>
            </a:r>
            <a:r>
              <a:rPr lang="zh-CN" altLang="en-US"/>
              <a:t>实例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B72DC44-8336-4D6E-8185-FB5054116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5632" y="1916832"/>
            <a:ext cx="3309936" cy="43513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A764DB-5D9C-4635-8FC0-D109F3C7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FE2D61-BAB3-4A21-8471-6C0C2583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270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1C9E84-42A4-4314-B414-571E644A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1" y="1947604"/>
            <a:ext cx="5524979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279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9E5A6-B565-4F7E-93AB-39648CF2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实例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5B99F92-4B11-4DA7-AD0D-63CE13B2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916832"/>
            <a:ext cx="3360711" cy="3772227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419881-1CAA-4F4E-9CDF-EECF4A0E2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04D244-6972-4F5C-A599-ACB9A2C6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06069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F1C0E-02EF-46A3-9ACE-B688B49A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为什么要实现</a:t>
            </a:r>
            <a:r>
              <a:rPr lang="en-US" altLang="zh-CN"/>
              <a:t>axios</a:t>
            </a:r>
            <a:r>
              <a:rPr lang="zh-CN" altLang="en-US"/>
              <a:t>的封装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7C18D2D-E2C3-4730-93AF-09641CF69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820970"/>
            <a:ext cx="4014075" cy="435133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ADDCB0-829E-45F3-BB8E-E5B17BB8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B875D2-74C3-48CD-B656-9B469F16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272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F1C21B-C9F2-4B56-BC64-C8E31009A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1380059"/>
            <a:ext cx="3292125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779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6B24D4-D3F4-40D4-AFCA-4458A2A7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的封装（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63FEFE0-3861-4EF6-9651-7971DDAEC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916832"/>
            <a:ext cx="2514818" cy="373412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529599-C6A4-417F-AE17-007D56E5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14A025-0102-494B-AC3A-58D40A58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273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5B385C-F4D7-45A0-8721-71FE8B7D6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516388"/>
            <a:ext cx="4526672" cy="33759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03108D-9F7A-4849-A0AE-0CC899828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960" y="2516388"/>
            <a:ext cx="3345470" cy="15546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0DD8F2-2018-4902-8D4E-59B791FE7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4928938"/>
            <a:ext cx="2286198" cy="15241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3E37AF5-931B-425E-9E8B-D20B9254DE69}"/>
              </a:ext>
            </a:extLst>
          </p:cNvPr>
          <p:cNvSpPr txBox="1"/>
          <p:nvPr/>
        </p:nvSpPr>
        <p:spPr>
          <a:xfrm>
            <a:off x="9545830" y="600175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理解调用</a:t>
            </a:r>
          </a:p>
        </p:txBody>
      </p:sp>
    </p:spTree>
    <p:extLst>
      <p:ext uri="{BB962C8B-B14F-4D97-AF65-F5344CB8AC3E}">
        <p14:creationId xmlns:p14="http://schemas.microsoft.com/office/powerpoint/2010/main" val="13686093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79C56-6C93-44E8-801F-E13697C9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的封装（</a:t>
            </a:r>
            <a:r>
              <a:rPr lang="en-US" altLang="zh-CN"/>
              <a:t>2</a:t>
            </a:r>
            <a:r>
              <a:rPr lang="zh-CN" altLang="en-US"/>
              <a:t>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D8FDE9B-624B-4766-9063-DB942C3FA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698" y="1772816"/>
            <a:ext cx="3254022" cy="2491956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C49F3A-5D9D-4CB3-AEE0-5204AC7C3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07FD6F-FA76-4269-BD81-9CC5C425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274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7444B3-AEB3-45E9-B45D-EBA6D578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1804961"/>
            <a:ext cx="194268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21347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4A5D5-DEA2-4D44-8ED0-4488999E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封装的最终方法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A596BE5-66D4-4511-9386-B439BF86F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690688"/>
            <a:ext cx="3017782" cy="2850127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C28785-3650-46FC-89ED-17A66F892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BC5957-2E4A-4E91-850B-AFDB0F6A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275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02CC25-BCAF-46D0-A107-EF1636992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1690688"/>
            <a:ext cx="2773920" cy="1325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B095D3-A551-48CA-A5B7-50979B0AF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462"/>
          <a:stretch/>
        </p:blipFill>
        <p:spPr>
          <a:xfrm>
            <a:off x="6322067" y="3420633"/>
            <a:ext cx="4577066" cy="2065199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79B169C0-7C34-418E-B40B-F5D6926D0CCA}"/>
              </a:ext>
            </a:extLst>
          </p:cNvPr>
          <p:cNvCxnSpPr>
            <a:cxnSpLocks/>
          </p:cNvCxnSpPr>
          <p:nvPr/>
        </p:nvCxnSpPr>
        <p:spPr>
          <a:xfrm>
            <a:off x="3359696" y="3212976"/>
            <a:ext cx="2880320" cy="172819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3572BBC-B8CA-46E8-860F-4C5CDD9DB61B}"/>
              </a:ext>
            </a:extLst>
          </p:cNvPr>
          <p:cNvSpPr txBox="1"/>
          <p:nvPr/>
        </p:nvSpPr>
        <p:spPr>
          <a:xfrm>
            <a:off x="5015880" y="44532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最终封装</a:t>
            </a:r>
          </a:p>
        </p:txBody>
      </p:sp>
    </p:spTree>
    <p:extLst>
      <p:ext uri="{BB962C8B-B14F-4D97-AF65-F5344CB8AC3E}">
        <p14:creationId xmlns:p14="http://schemas.microsoft.com/office/powerpoint/2010/main" val="296367863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DCC54-DE0D-4797-AEAF-1A2919B9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Axios</a:t>
            </a:r>
            <a:r>
              <a:rPr lang="zh-CN" altLang="en-US"/>
              <a:t>拦截器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DECFBD5-7270-4D89-82D9-727AE8FAA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1813"/>
            <a:ext cx="5403048" cy="4122777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AFB553-CABE-4F4D-AEDB-79646958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844EF3-00B7-415C-80EC-79C92B9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276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C75948-8C1F-47CE-A185-18DA0CB9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671813"/>
            <a:ext cx="5174428" cy="12116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327774-81A9-4C5A-AEED-02923FF3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341" y="3382638"/>
            <a:ext cx="4945809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86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36EDD-C418-4F8C-8086-24965CE1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计算属性的</a:t>
            </a:r>
            <a:r>
              <a:rPr lang="en-US" altLang="zh-CN"/>
              <a:t>set</a:t>
            </a:r>
            <a:r>
              <a:rPr lang="zh-CN" altLang="en-US"/>
              <a:t>和</a:t>
            </a:r>
            <a:r>
              <a:rPr lang="en-US" altLang="zh-CN"/>
              <a:t>get</a:t>
            </a:r>
            <a:r>
              <a:rPr lang="zh-CN" altLang="en-US"/>
              <a:t>属性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E35A55-F124-418D-95C9-9DAB16117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1690688"/>
            <a:ext cx="405875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2D4088-166C-44B0-87C9-A9BFB2323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1690688"/>
            <a:ext cx="4618120" cy="24081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9711CBD-3154-4959-82BD-7C22DB723B28}"/>
              </a:ext>
            </a:extLst>
          </p:cNvPr>
          <p:cNvSpPr txBox="1"/>
          <p:nvPr/>
        </p:nvSpPr>
        <p:spPr>
          <a:xfrm>
            <a:off x="5513569" y="4653136"/>
            <a:ext cx="667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正因为它是个属性，所以在使用</a:t>
            </a:r>
            <a:r>
              <a:rPr lang="en-US" altLang="zh-CN" b="1">
                <a:solidFill>
                  <a:srgbClr val="C00000"/>
                </a:solidFill>
              </a:rPr>
              <a:t>mustache</a:t>
            </a:r>
            <a:r>
              <a:rPr lang="zh-CN" altLang="en-US" b="1">
                <a:solidFill>
                  <a:srgbClr val="C00000"/>
                </a:solidFill>
              </a:rPr>
              <a:t>就不用加小括号调用了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2BB190-08D2-4405-8F4D-778462E5D67D}"/>
              </a:ext>
            </a:extLst>
          </p:cNvPr>
          <p:cNvSpPr txBox="1"/>
          <p:nvPr/>
        </p:nvSpPr>
        <p:spPr>
          <a:xfrm>
            <a:off x="2279576" y="467067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计算属性完整写法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AD917B-338F-4544-B6CA-9D252A1F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63B03D72-566B-4046-AB42-C1B09769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28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1D6E9-219F-41B7-B318-D674EA48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计算属性的</a:t>
            </a:r>
            <a:r>
              <a:rPr lang="en-US" altLang="zh-CN"/>
              <a:t>set</a:t>
            </a:r>
            <a:r>
              <a:rPr lang="zh-CN" altLang="en-US"/>
              <a:t>和</a:t>
            </a:r>
            <a:r>
              <a:rPr lang="en-US" altLang="zh-CN"/>
              <a:t>get</a:t>
            </a:r>
            <a:r>
              <a:rPr lang="zh-CN" altLang="en-US"/>
              <a:t>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78ECA-97B0-4543-AFDF-3E8C61224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如果你要是设置了</a:t>
            </a:r>
            <a:r>
              <a:rPr lang="en-US" altLang="zh-CN"/>
              <a:t>set</a:t>
            </a:r>
            <a:r>
              <a:rPr lang="zh-CN" altLang="en-US"/>
              <a:t>属性那么，就是在它改变的时候调用，那么它有返回值，既然有返回值，那么我们就要有接收</a:t>
            </a:r>
            <a:r>
              <a:rPr lang="en-US" altLang="zh-CN"/>
              <a:t>(newValue)</a:t>
            </a:r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116EF-FBD7-496B-BBEF-960DECCB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323" y="2424076"/>
            <a:ext cx="2882212" cy="18365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3CD315-4414-4C70-9CDF-741FBE5E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729" y="4718266"/>
            <a:ext cx="3478271" cy="15384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F82D35-245D-4D0F-93A6-E1ABB2185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81" y="2621266"/>
            <a:ext cx="3758183" cy="36906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046F97D-5F7D-4428-9824-BF23CBB42F86}"/>
              </a:ext>
            </a:extLst>
          </p:cNvPr>
          <p:cNvSpPr txBox="1"/>
          <p:nvPr/>
        </p:nvSpPr>
        <p:spPr>
          <a:xfrm>
            <a:off x="2910764" y="342900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接收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420A64F-ACA4-41B3-BC9E-FDD422BB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9D5E80-DCBD-4D0C-83F4-0A4D5359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754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68E34-ED59-4AE3-A030-7B97C081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列表展示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DAB36C-D773-4478-AB7A-B64A5B4F3C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现在，我们来展示一个更加复杂的数据：数据列表</a:t>
            </a:r>
            <a:endParaRPr lang="en-US" altLang="zh-CN"/>
          </a:p>
          <a:p>
            <a:pPr lvl="1"/>
            <a:r>
              <a:rPr lang="zh-CN" altLang="en-US"/>
              <a:t>比如我们现在从服务器请求过来一个列表</a:t>
            </a:r>
            <a:endParaRPr lang="en-US" altLang="zh-CN"/>
          </a:p>
          <a:p>
            <a:pPr lvl="1"/>
            <a:r>
              <a:rPr lang="zh-CN" altLang="en-US"/>
              <a:t>希望展示到</a:t>
            </a:r>
            <a:r>
              <a:rPr lang="en-US" altLang="zh-CN"/>
              <a:t>HTML</a:t>
            </a:r>
            <a:r>
              <a:rPr lang="zh-CN" altLang="en-US"/>
              <a:t>中</a:t>
            </a:r>
            <a:endParaRPr lang="en-US" altLang="zh-CN"/>
          </a:p>
          <a:p>
            <a:r>
              <a:rPr lang="en-US" altLang="zh-CN"/>
              <a:t>HTML</a:t>
            </a:r>
            <a:r>
              <a:rPr lang="zh-CN" altLang="en-US"/>
              <a:t>代码中，使用</a:t>
            </a:r>
            <a:r>
              <a:rPr lang="en-US" altLang="zh-CN"/>
              <a:t>v-for</a:t>
            </a:r>
            <a:r>
              <a:rPr lang="zh-CN" altLang="en-US"/>
              <a:t>指令</a:t>
            </a:r>
            <a:endParaRPr lang="en-US" altLang="zh-CN"/>
          </a:p>
          <a:p>
            <a:pPr lvl="1"/>
            <a:r>
              <a:rPr lang="zh-CN" altLang="en-US"/>
              <a:t>该指令我们后面会讲</a:t>
            </a:r>
            <a:endParaRPr lang="en-US" altLang="zh-CN"/>
          </a:p>
          <a:p>
            <a:r>
              <a:rPr lang="zh-CN" altLang="en-US"/>
              <a:t>是不是变得</a:t>
            </a:r>
            <a:r>
              <a:rPr lang="en-US" altLang="zh-CN"/>
              <a:t>So</a:t>
            </a:r>
            <a:r>
              <a:rPr lang="zh-CN" altLang="en-US"/>
              <a:t> </a:t>
            </a:r>
            <a:r>
              <a:rPr lang="en-US" altLang="zh-CN"/>
              <a:t>easy,</a:t>
            </a:r>
            <a:r>
              <a:rPr lang="zh-CN" altLang="en-US"/>
              <a:t>再也不需要</a:t>
            </a:r>
            <a:r>
              <a:rPr lang="en-US" altLang="zh-CN"/>
              <a:t>javascript</a:t>
            </a:r>
            <a:r>
              <a:rPr lang="zh-CN" altLang="en-US"/>
              <a:t>代码中完成</a:t>
            </a:r>
            <a:r>
              <a:rPr lang="en-US" altLang="zh-CN"/>
              <a:t>DOM</a:t>
            </a:r>
            <a:r>
              <a:rPr lang="zh-CN" altLang="en-US"/>
              <a:t>的拼接相关操作了</a:t>
            </a:r>
            <a:endParaRPr lang="en-US" altLang="zh-CN"/>
          </a:p>
          <a:p>
            <a:r>
              <a:rPr lang="zh-CN" altLang="en-US"/>
              <a:t>而且，更重要的是，它还是响应式的</a:t>
            </a:r>
            <a:endParaRPr lang="en-US" altLang="zh-CN"/>
          </a:p>
          <a:p>
            <a:pPr lvl="1"/>
            <a:r>
              <a:rPr lang="zh-CN" altLang="en-US"/>
              <a:t>也就是说，不我们数组中的数据发生改变时，界面会自动改变</a:t>
            </a:r>
            <a:endParaRPr lang="en-US" altLang="zh-CN"/>
          </a:p>
          <a:p>
            <a:pPr lvl="1"/>
            <a:r>
              <a:rPr lang="zh-CN" altLang="en-US"/>
              <a:t>依然让我们打开开发者模式的</a:t>
            </a:r>
            <a:r>
              <a:rPr lang="en-US" altLang="zh-CN"/>
              <a:t>console</a:t>
            </a:r>
            <a:r>
              <a:rPr lang="zh-CN" altLang="en-US"/>
              <a:t>，来试一下</a:t>
            </a:r>
            <a:r>
              <a:rPr lang="en-US" altLang="zh-CN"/>
              <a:t>app.movies.push()</a:t>
            </a:r>
            <a:r>
              <a:rPr lang="zh-CN" altLang="en-US"/>
              <a:t>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4DC938-23A2-48BC-B175-B58328E2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790" y="1825625"/>
            <a:ext cx="5358514" cy="3950369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7CB9436-A3D9-4E68-A9C0-8B04987AD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75E563D-01C4-46EC-BAFE-28EC0484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696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23404-03C9-433D-8E6F-A41326059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计算属性与</a:t>
            </a:r>
            <a:r>
              <a:rPr lang="en-US" altLang="zh-CN"/>
              <a:t>methods</a:t>
            </a:r>
            <a:r>
              <a:rPr lang="zh-CN" altLang="en-US"/>
              <a:t>对比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F3FECA-DB94-4C81-BD68-E5718554D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2350002"/>
            <a:ext cx="4511273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C2B08C-7BA2-4D9F-9747-F0D9961ED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2420888"/>
            <a:ext cx="4511273" cy="43513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BB2551-83DB-44B7-8154-7250E8C893B0}"/>
              </a:ext>
            </a:extLst>
          </p:cNvPr>
          <p:cNvSpPr txBox="1"/>
          <p:nvPr/>
        </p:nvSpPr>
        <p:spPr>
          <a:xfrm>
            <a:off x="206819" y="1681791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00B050"/>
                </a:solidFill>
              </a:rPr>
              <a:t>如果是关于计算的问题，或者多次调用相同数据的时候，在计算属性上性能会比较高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D3510BDB-CD05-42EB-8278-75C98B7C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876" y="342757"/>
            <a:ext cx="2481397" cy="32403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55E4F5-6659-4937-864C-8AD7C79C65BA}"/>
              </a:ext>
            </a:extLst>
          </p:cNvPr>
          <p:cNvSpPr txBox="1"/>
          <p:nvPr/>
        </p:nvSpPr>
        <p:spPr>
          <a:xfrm>
            <a:off x="9685451" y="5013176"/>
            <a:ext cx="225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00B050"/>
                </a:solidFill>
              </a:rPr>
              <a:t>如果这个用</a:t>
            </a:r>
            <a:r>
              <a:rPr lang="en-US" altLang="zh-CN" sz="1200" b="1">
                <a:solidFill>
                  <a:srgbClr val="00B050"/>
                </a:solidFill>
              </a:rPr>
              <a:t>methods</a:t>
            </a:r>
            <a:r>
              <a:rPr lang="zh-CN" altLang="en-US" sz="1200" b="1">
                <a:solidFill>
                  <a:srgbClr val="00B050"/>
                </a:solidFill>
              </a:rPr>
              <a:t>做的话，</a:t>
            </a:r>
            <a:endParaRPr lang="en-US" altLang="zh-CN" sz="1200" b="1">
              <a:solidFill>
                <a:srgbClr val="00B050"/>
              </a:solidFill>
            </a:endParaRPr>
          </a:p>
          <a:p>
            <a:r>
              <a:rPr lang="zh-CN" altLang="en-US" sz="1200" b="1">
                <a:solidFill>
                  <a:srgbClr val="00B050"/>
                </a:solidFill>
              </a:rPr>
              <a:t>就要进行四次</a:t>
            </a:r>
            <a:r>
              <a:rPr lang="en-US" altLang="zh-CN" sz="1200" b="1">
                <a:solidFill>
                  <a:srgbClr val="00B050"/>
                </a:solidFill>
              </a:rPr>
              <a:t>for</a:t>
            </a:r>
            <a:r>
              <a:rPr lang="zh-CN" altLang="en-US" sz="1200" b="1">
                <a:solidFill>
                  <a:srgbClr val="00B050"/>
                </a:solidFill>
              </a:rPr>
              <a:t>循环，大大</a:t>
            </a:r>
            <a:endParaRPr lang="en-US" altLang="zh-CN" sz="1200" b="1">
              <a:solidFill>
                <a:srgbClr val="00B050"/>
              </a:solidFill>
            </a:endParaRPr>
          </a:p>
          <a:p>
            <a:r>
              <a:rPr lang="zh-CN" altLang="en-US" sz="1200" b="1">
                <a:solidFill>
                  <a:srgbClr val="00B050"/>
                </a:solidFill>
              </a:rPr>
              <a:t>降低了运行效率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F6D5E78-B08B-401F-92FC-AFCE8521AA26}"/>
              </a:ext>
            </a:extLst>
          </p:cNvPr>
          <p:cNvCxnSpPr/>
          <p:nvPr/>
        </p:nvCxnSpPr>
        <p:spPr>
          <a:xfrm>
            <a:off x="10416480" y="3625051"/>
            <a:ext cx="72008" cy="1244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BBB687-CAAF-4C24-A24A-47AFEF62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92936A12-9B9A-445D-92B6-C733593F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792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39A4F-B33B-4E2D-AA0E-F6A65B1D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Let/var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431502-1188-4AD7-9751-5BDBA17F6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874" y="1825625"/>
            <a:ext cx="10114252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FDBE2E-C0CA-41ED-8829-DBABB590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726D01-96EC-4D3F-98BA-79196CC3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28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31104-9A8E-4336-A134-008EDB31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Let/var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B93056-DD22-4768-B355-B70F3B9B4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147" y="1851363"/>
            <a:ext cx="7117697" cy="163082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3A8506-AF17-4392-8846-E648C8E2C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49080"/>
            <a:ext cx="3353091" cy="21795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502158-BCBD-41B1-8DF0-C1D7E59CD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995" y="3664293"/>
            <a:ext cx="3768173" cy="2664296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6AA666-87A3-49C7-8AC0-2AE0CFBF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2FE4237-2B3A-4C46-8FA3-11E13186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884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B6E7A-2340-44C5-A218-BD6D2753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const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42A596-0E91-4135-853F-00CF5B2B3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484784"/>
            <a:ext cx="7536833" cy="407705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A7D746-01A1-4DAC-AA24-E9D39AD38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790" y="1844824"/>
            <a:ext cx="3582485" cy="2508888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B67CA4-B28B-4898-B265-9A23C04C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7F62742-5A58-4C22-9FF2-30B9C87F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30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339FF-482B-4E70-8D40-8FD88411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对象字面量增强写法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DB210D-D29A-470C-A839-59471CEF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690688"/>
            <a:ext cx="6363251" cy="414563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A96A52-B1E2-4578-B28A-82798156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263" y="1268760"/>
            <a:ext cx="2171888" cy="36960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DF8C9B-0AAE-42A1-9AB4-30E5D2B6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00" y="1268760"/>
            <a:ext cx="1928027" cy="406943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6F0C20-1633-4F70-9E84-EA53E144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BBF5E15-01C4-4E52-B889-C34B89D4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862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6F1EA-76A3-422F-B755-2D915909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事件监听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9709B4-93BF-43D6-9036-8D198926A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659901"/>
            <a:ext cx="9395275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1CC3EF-C508-4B86-841E-B312D22F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33FD07-CDA4-4E72-BE88-A43C3DD4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631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F570F-A1F4-4095-AED7-CF4FE068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V-on</a:t>
            </a:r>
            <a:r>
              <a:rPr lang="zh-CN" altLang="en-US"/>
              <a:t>基础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73590C-3955-4240-B753-73F57C502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1687874"/>
            <a:ext cx="9406738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F6A0FB-0444-46D4-87FE-A9824554C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250836-B20F-4378-A2CD-2DB2D72D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557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E8933-4510-454C-BA51-B83051E2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V-on</a:t>
            </a:r>
            <a:r>
              <a:rPr lang="zh-CN" altLang="en-US"/>
              <a:t>的基本使用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168FE5-6C0B-493D-BBF6-8EBC9AE66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706055"/>
            <a:ext cx="3725746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583465-B169-479A-8B8C-872CF4AD4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BE467D-65DB-416F-A0CC-53C426203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36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FB1E8-26C6-47E8-92BF-C6C3E709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V-on</a:t>
            </a:r>
            <a:r>
              <a:rPr lang="zh-CN" altLang="en-US"/>
              <a:t>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6A060-D50D-4DA0-BB42-75F0FFDF23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当通过</a:t>
            </a:r>
            <a:r>
              <a:rPr lang="en-US" altLang="zh-CN"/>
              <a:t>methods</a:t>
            </a:r>
            <a:r>
              <a:rPr lang="zh-CN" altLang="en-US"/>
              <a:t>中定义方法，以供</a:t>
            </a:r>
            <a:r>
              <a:rPr lang="en-US" altLang="zh-CN"/>
              <a:t>@click</a:t>
            </a:r>
            <a:r>
              <a:rPr lang="zh-CN" altLang="en-US"/>
              <a:t>调用时，需要注意参数问题</a:t>
            </a:r>
            <a:endParaRPr lang="en-US" altLang="zh-CN"/>
          </a:p>
          <a:p>
            <a:r>
              <a:rPr lang="zh-CN" altLang="en-US"/>
              <a:t>情况一：如果该方法不需要额外参数，那么方法的（）可以省略</a:t>
            </a:r>
            <a:endParaRPr lang="en-US" altLang="zh-CN"/>
          </a:p>
          <a:p>
            <a:pPr lvl="1"/>
            <a:r>
              <a:rPr lang="zh-CN" altLang="en-US"/>
              <a:t>但是：如果方法本身中有一个参数，那么会默认将原生事件</a:t>
            </a:r>
            <a:r>
              <a:rPr lang="en-US" altLang="zh-CN"/>
              <a:t>event</a:t>
            </a:r>
            <a:r>
              <a:rPr lang="zh-CN" altLang="en-US"/>
              <a:t>参数传递进行</a:t>
            </a:r>
            <a:endParaRPr lang="en-US" altLang="zh-CN"/>
          </a:p>
          <a:p>
            <a:r>
              <a:rPr lang="zh-CN" altLang="en-US"/>
              <a:t>情况二：如果需要同时传入某个参数，同时又需要</a:t>
            </a:r>
            <a:r>
              <a:rPr lang="en-US" altLang="zh-CN"/>
              <a:t>event</a:t>
            </a:r>
            <a:r>
              <a:rPr lang="zh-CN" altLang="en-US"/>
              <a:t>时，可以通过</a:t>
            </a:r>
            <a:r>
              <a:rPr lang="en-US" altLang="zh-CN"/>
              <a:t>$event</a:t>
            </a:r>
            <a:r>
              <a:rPr lang="zh-CN" altLang="en-US"/>
              <a:t>传入事件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5CCDF6-8876-4F04-B172-72E8B8B58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97840"/>
            <a:ext cx="5814564" cy="64623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BBB591-5620-4560-B88C-ACA17341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1128"/>
            <a:ext cx="6277348" cy="868081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EF0CAAF-4426-4E7A-B909-F441435D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563CBC-E793-4920-AAB7-1015A542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176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23685-654A-4258-93FA-D7BDF05F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V-on</a:t>
            </a:r>
            <a:r>
              <a:rPr lang="zh-CN" altLang="en-US"/>
              <a:t>的修饰符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CB9896B9-3CDE-4DA2-BCCE-2B236103AA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086"/>
          <a:stretch/>
        </p:blipFill>
        <p:spPr>
          <a:xfrm>
            <a:off x="911425" y="1706742"/>
            <a:ext cx="4320480" cy="4351338"/>
          </a:xfr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86814C38-AD58-4D45-899E-CBF13F3A6D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4072" y="908720"/>
            <a:ext cx="4392488" cy="5340556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8DB0F5-F68B-4FE9-8B22-C71995D35D3C}"/>
              </a:ext>
            </a:extLst>
          </p:cNvPr>
          <p:cNvSpPr/>
          <p:nvPr/>
        </p:nvSpPr>
        <p:spPr>
          <a:xfrm>
            <a:off x="1199456" y="2636912"/>
            <a:ext cx="4176464" cy="2016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A8B2B6-1D71-4B07-B923-865EFE31A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929096-261B-4010-9097-D7C5E1E3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82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8B83F-7841-4471-A680-0202CE4C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小案例</a:t>
            </a:r>
            <a:r>
              <a:rPr lang="en-US" altLang="zh-CN"/>
              <a:t>-</a:t>
            </a:r>
            <a:r>
              <a:rPr lang="zh-CN" altLang="en-US"/>
              <a:t>计算器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AD0C4-ECE6-4CDA-8586-CDE681EE8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现在，我们来实现一个小的计算器</a:t>
            </a:r>
            <a:endParaRPr lang="en-US" altLang="zh-CN"/>
          </a:p>
          <a:p>
            <a:pPr lvl="1"/>
            <a:r>
              <a:rPr lang="zh-CN" altLang="en-US"/>
              <a:t>点击 </a:t>
            </a:r>
            <a:r>
              <a:rPr lang="en-US" altLang="zh-CN"/>
              <a:t>+ 1</a:t>
            </a:r>
          </a:p>
          <a:p>
            <a:pPr lvl="1"/>
            <a:r>
              <a:rPr lang="zh-CN" altLang="en-US"/>
              <a:t>点击 </a:t>
            </a:r>
            <a:r>
              <a:rPr lang="en-US" altLang="zh-CN"/>
              <a:t>– 1</a:t>
            </a:r>
          </a:p>
          <a:p>
            <a:r>
              <a:rPr lang="zh-CN" altLang="en-US"/>
              <a:t>这里，我们又要使用新的指令和属性了</a:t>
            </a:r>
            <a:endParaRPr lang="en-US" altLang="zh-CN"/>
          </a:p>
          <a:p>
            <a:pPr lvl="1"/>
            <a:r>
              <a:rPr lang="zh-CN" altLang="en-US"/>
              <a:t>新的属性：</a:t>
            </a:r>
            <a:r>
              <a:rPr lang="en-US" altLang="zh-CN"/>
              <a:t>methods</a:t>
            </a:r>
            <a:r>
              <a:rPr lang="zh-CN" altLang="en-US"/>
              <a:t>，该属性用于在</a:t>
            </a:r>
            <a:r>
              <a:rPr lang="en-US" altLang="zh-CN"/>
              <a:t>vue</a:t>
            </a:r>
            <a:r>
              <a:rPr lang="zh-CN" altLang="en-US"/>
              <a:t>对象中定义方法</a:t>
            </a:r>
            <a:endParaRPr lang="en-US" altLang="zh-CN"/>
          </a:p>
          <a:p>
            <a:pPr lvl="1"/>
            <a:r>
              <a:rPr lang="zh-CN" altLang="en-US"/>
              <a:t>新的组令：</a:t>
            </a:r>
            <a:r>
              <a:rPr lang="en-US" altLang="zh-CN"/>
              <a:t>@click,</a:t>
            </a:r>
            <a:r>
              <a:rPr lang="zh-CN" altLang="en-US"/>
              <a:t>该指令用于监听某个元素的点击事件，并且需要指定当发生点击时，执行的方法</a:t>
            </a:r>
            <a:r>
              <a:rPr lang="en-US" altLang="zh-CN"/>
              <a:t>(</a:t>
            </a:r>
            <a:r>
              <a:rPr lang="zh-CN" altLang="en-US"/>
              <a:t>方法通常是</a:t>
            </a:r>
            <a:r>
              <a:rPr lang="en-US" altLang="zh-CN"/>
              <a:t>methods</a:t>
            </a:r>
            <a:r>
              <a:rPr lang="zh-CN" altLang="en-US"/>
              <a:t>中定义的方法</a:t>
            </a:r>
            <a:r>
              <a:rPr lang="en-US" altLang="zh-CN"/>
              <a:t>)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F57E25D-7D34-4FD9-92BB-F8B480A830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3353" y="1354024"/>
            <a:ext cx="3221274" cy="5138851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6E3E654-003B-45EB-BC45-26919ACD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FE379DE-361C-46F3-A282-938A07AF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72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438E9-0201-4FE1-8D3A-7CC22F44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V-if</a:t>
            </a:r>
            <a:r>
              <a:rPr lang="zh-CN" altLang="en-US"/>
              <a:t>、</a:t>
            </a:r>
            <a:r>
              <a:rPr lang="en-US" altLang="zh-CN"/>
              <a:t>v-if-else</a:t>
            </a:r>
            <a:r>
              <a:rPr lang="zh-CN" altLang="en-US"/>
              <a:t>、</a:t>
            </a:r>
            <a:r>
              <a:rPr lang="en-US" altLang="zh-CN"/>
              <a:t>v-else</a:t>
            </a:r>
            <a:endParaRPr lang="zh-CN" altLang="en-US"/>
          </a:p>
        </p:txBody>
      </p:sp>
      <p:pic>
        <p:nvPicPr>
          <p:cNvPr id="15" name="内容占位符 11">
            <a:extLst>
              <a:ext uri="{FF2B5EF4-FFF2-40B4-BE49-F238E27FC236}">
                <a16:creationId xmlns:a16="http://schemas.microsoft.com/office/drawing/2014/main" id="{90445A64-784D-4291-9BA2-4A3229AE2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633" y="2636912"/>
            <a:ext cx="3208298" cy="3177815"/>
          </a:xfr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4383354-B30F-44BB-BF5F-113AF4F5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84784"/>
            <a:ext cx="6447079" cy="9906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C57BE4C-2A9B-4F27-A6EB-67D2ED834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5285091"/>
            <a:ext cx="7155800" cy="105927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6D138-B124-44F9-B46C-739E03D0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87033-67A0-4222-8B0A-17784F0E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65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FAEDA-903D-4D33-BEA9-09A453FF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用户登录切换的案例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E662ED-55AB-4042-AB1E-96A6DEA0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529758"/>
            <a:ext cx="5486875" cy="39856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48C164-7B79-489A-A764-D6E9AFB7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78" y="4509120"/>
            <a:ext cx="3154953" cy="35817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3EB2A1-B350-45A0-AEAF-045A3562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F4EDCA-08EB-4CC0-852E-843ED83D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381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07F497-A6C5-4913-B096-29DA3B35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用户登录切换的案例</a:t>
            </a:r>
            <a:r>
              <a:rPr lang="en-US" altLang="zh-CN"/>
              <a:t>-</a:t>
            </a:r>
            <a:r>
              <a:rPr lang="zh-CN" altLang="en-US"/>
              <a:t>小问题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C9642-63DF-4674-9C82-4D02D82413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>
                <a:solidFill>
                  <a:srgbClr val="00B050"/>
                </a:solidFill>
              </a:rPr>
              <a:t>小问题</a:t>
            </a:r>
            <a:endParaRPr lang="en-US" altLang="zh-CN">
              <a:solidFill>
                <a:srgbClr val="00B050"/>
              </a:solidFill>
            </a:endParaRPr>
          </a:p>
          <a:p>
            <a:pPr lvl="1"/>
            <a:r>
              <a:rPr lang="zh-CN" altLang="en-US"/>
              <a:t>如果我们在有输入内容的情况下，切换了类型，我们会发现文字依然显示之前的输入内容</a:t>
            </a:r>
            <a:endParaRPr lang="en-US" altLang="zh-CN"/>
          </a:p>
          <a:p>
            <a:pPr lvl="1"/>
            <a:r>
              <a:rPr lang="zh-CN" altLang="en-US"/>
              <a:t>但是按道理讲，我们应该切换到另一个</a:t>
            </a:r>
            <a:r>
              <a:rPr lang="en-US" altLang="zh-CN"/>
              <a:t>Inpu</a:t>
            </a:r>
            <a:r>
              <a:rPr lang="zh-CN" altLang="en-US"/>
              <a:t>元素中了</a:t>
            </a:r>
            <a:endParaRPr lang="en-US" altLang="zh-CN"/>
          </a:p>
          <a:p>
            <a:pPr lvl="1"/>
            <a:r>
              <a:rPr lang="zh-CN" altLang="en-US"/>
              <a:t>在另一个</a:t>
            </a:r>
            <a:r>
              <a:rPr lang="en-US" altLang="zh-CN"/>
              <a:t>input</a:t>
            </a:r>
            <a:r>
              <a:rPr lang="zh-CN" altLang="en-US"/>
              <a:t>元素中，我们并没有输入内容</a:t>
            </a:r>
            <a:endParaRPr lang="en-US" altLang="zh-CN"/>
          </a:p>
          <a:p>
            <a:pPr lvl="1"/>
            <a:r>
              <a:rPr lang="zh-CN" altLang="en-US"/>
              <a:t>为什么会出现这个问题？</a:t>
            </a:r>
            <a:endParaRPr lang="en-US" altLang="zh-CN"/>
          </a:p>
          <a:p>
            <a:r>
              <a:rPr lang="zh-CN" altLang="en-US">
                <a:solidFill>
                  <a:srgbClr val="00B050"/>
                </a:solidFill>
              </a:rPr>
              <a:t>问题解答：</a:t>
            </a:r>
            <a:endParaRPr lang="en-US" altLang="zh-CN">
              <a:solidFill>
                <a:srgbClr val="00B050"/>
              </a:solidFill>
            </a:endParaRPr>
          </a:p>
          <a:p>
            <a:pPr lvl="1"/>
            <a:r>
              <a:rPr lang="zh-CN" altLang="en-US"/>
              <a:t>这是因为</a:t>
            </a:r>
            <a:r>
              <a:rPr lang="en-US" altLang="zh-CN"/>
              <a:t>vue</a:t>
            </a:r>
            <a:r>
              <a:rPr lang="zh-CN" altLang="en-US"/>
              <a:t>在进行</a:t>
            </a:r>
            <a:r>
              <a:rPr lang="en-US" altLang="zh-CN"/>
              <a:t>DOM</a:t>
            </a:r>
            <a:r>
              <a:rPr lang="zh-CN" altLang="en-US"/>
              <a:t>渲染时，出于性能考虑，会尽可能的复用已经存在的元素，而不是重新创建新的元素</a:t>
            </a:r>
            <a:endParaRPr lang="en-US" altLang="zh-CN"/>
          </a:p>
          <a:p>
            <a:pPr lvl="1"/>
            <a:r>
              <a:rPr lang="zh-CN" altLang="en-US"/>
              <a:t>在上面的案例中，</a:t>
            </a:r>
            <a:r>
              <a:rPr lang="en-US" altLang="zh-CN"/>
              <a:t>Vue</a:t>
            </a:r>
            <a:r>
              <a:rPr lang="zh-CN" altLang="en-US"/>
              <a:t>内部会发现原来的</a:t>
            </a:r>
            <a:r>
              <a:rPr lang="en-US" altLang="zh-CN"/>
              <a:t>input</a:t>
            </a:r>
            <a:r>
              <a:rPr lang="zh-CN" altLang="en-US"/>
              <a:t>不再使用，直接作为</a:t>
            </a:r>
            <a:r>
              <a:rPr lang="en-US" altLang="zh-CN"/>
              <a:t>else</a:t>
            </a:r>
            <a:r>
              <a:rPr lang="zh-CN" altLang="en-US"/>
              <a:t>中的</a:t>
            </a:r>
            <a:r>
              <a:rPr lang="en-US" altLang="zh-CN"/>
              <a:t>Input</a:t>
            </a:r>
            <a:r>
              <a:rPr lang="zh-CN" altLang="en-US"/>
              <a:t>来使用了</a:t>
            </a:r>
            <a:endParaRPr lang="en-US" altLang="zh-CN"/>
          </a:p>
          <a:p>
            <a:r>
              <a:rPr lang="zh-CN" altLang="en-US">
                <a:solidFill>
                  <a:srgbClr val="00B050"/>
                </a:solidFill>
              </a:rPr>
              <a:t>解决方案：</a:t>
            </a:r>
            <a:endParaRPr lang="en-US" altLang="zh-CN">
              <a:solidFill>
                <a:srgbClr val="00B050"/>
              </a:solidFill>
            </a:endParaRPr>
          </a:p>
          <a:p>
            <a:pPr lvl="1"/>
            <a:r>
              <a:rPr lang="zh-CN" altLang="en-US"/>
              <a:t>如果我们不希望</a:t>
            </a:r>
            <a:r>
              <a:rPr lang="en-US" altLang="zh-CN"/>
              <a:t>vue</a:t>
            </a:r>
            <a:r>
              <a:rPr lang="zh-CN" altLang="en-US"/>
              <a:t>出现类似重复利用的问题，可以给对应的</a:t>
            </a:r>
            <a:r>
              <a:rPr lang="en-US" altLang="zh-CN"/>
              <a:t>input</a:t>
            </a:r>
            <a:r>
              <a:rPr lang="zh-CN" altLang="en-US"/>
              <a:t>添加</a:t>
            </a:r>
            <a:r>
              <a:rPr lang="en-US" altLang="zh-CN"/>
              <a:t>key</a:t>
            </a:r>
          </a:p>
          <a:p>
            <a:pPr lvl="1"/>
            <a:r>
              <a:rPr lang="zh-CN" altLang="en-US"/>
              <a:t>并且我们需要保证</a:t>
            </a:r>
            <a:r>
              <a:rPr lang="en-US" altLang="zh-CN"/>
              <a:t>key</a:t>
            </a:r>
            <a:r>
              <a:rPr lang="zh-CN" altLang="en-US"/>
              <a:t>的不同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211D138-9159-470C-B370-46E313A47A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6542" y="2276872"/>
            <a:ext cx="5181600" cy="3200755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7E4928CF-8B73-44B2-84B5-4F694037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ADF5CCA-5ABD-4537-A3C7-40EDE78D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355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58FD4-7D26-43DE-BC07-E9068075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V-show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261F3A-AF98-4649-8736-EDCAF7423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V-show</a:t>
            </a:r>
            <a:r>
              <a:rPr lang="zh-CN" altLang="en-US"/>
              <a:t>的用法和</a:t>
            </a:r>
            <a:r>
              <a:rPr lang="en-US" altLang="zh-CN"/>
              <a:t>v-if</a:t>
            </a:r>
            <a:r>
              <a:rPr lang="zh-CN" altLang="en-US"/>
              <a:t>非常相似，也用于决定一个元素是否渲染</a:t>
            </a:r>
            <a:endParaRPr lang="en-US" altLang="zh-CN"/>
          </a:p>
          <a:p>
            <a:r>
              <a:rPr lang="en-US" altLang="zh-CN"/>
              <a:t>V-if</a:t>
            </a:r>
            <a:r>
              <a:rPr lang="zh-CN" altLang="en-US"/>
              <a:t>和</a:t>
            </a:r>
            <a:r>
              <a:rPr lang="en-US" altLang="zh-CN"/>
              <a:t>v-show</a:t>
            </a:r>
            <a:r>
              <a:rPr lang="zh-CN" altLang="en-US"/>
              <a:t>对比</a:t>
            </a:r>
            <a:endParaRPr lang="en-US" altLang="zh-CN"/>
          </a:p>
          <a:p>
            <a:r>
              <a:rPr lang="en-US" altLang="zh-CN"/>
              <a:t>V-if</a:t>
            </a:r>
            <a:r>
              <a:rPr lang="zh-CN" altLang="en-US"/>
              <a:t>和</a:t>
            </a:r>
            <a:r>
              <a:rPr lang="en-US" altLang="zh-CN"/>
              <a:t>v-show</a:t>
            </a:r>
            <a:r>
              <a:rPr lang="zh-CN" altLang="en-US"/>
              <a:t>都可以决定一个元素是否渲染，那么开发吕我们如何选择呢？</a:t>
            </a:r>
            <a:endParaRPr lang="en-US" altLang="zh-CN"/>
          </a:p>
          <a:p>
            <a:pPr lvl="1"/>
            <a:r>
              <a:rPr lang="en-US" altLang="zh-CN"/>
              <a:t>v-if:</a:t>
            </a:r>
            <a:r>
              <a:rPr lang="zh-CN" altLang="en-US"/>
              <a:t>当条件为</a:t>
            </a:r>
            <a:r>
              <a:rPr lang="en-US" altLang="zh-CN"/>
              <a:t>false</a:t>
            </a:r>
            <a:r>
              <a:rPr lang="zh-CN" altLang="en-US"/>
              <a:t>时，包含</a:t>
            </a:r>
            <a:r>
              <a:rPr lang="en-US" altLang="zh-CN"/>
              <a:t>v-if</a:t>
            </a:r>
            <a:r>
              <a:rPr lang="zh-CN" altLang="en-US"/>
              <a:t>指令的元素，根本就不会存在</a:t>
            </a:r>
            <a:r>
              <a:rPr lang="en-US" altLang="zh-CN"/>
              <a:t>DOM</a:t>
            </a:r>
            <a:r>
              <a:rPr lang="zh-CN" altLang="en-US"/>
              <a:t>中</a:t>
            </a:r>
            <a:endParaRPr lang="en-US" altLang="zh-CN"/>
          </a:p>
          <a:p>
            <a:pPr lvl="1"/>
            <a:r>
              <a:rPr lang="en-US" altLang="zh-CN"/>
              <a:t>v-show:</a:t>
            </a:r>
            <a:r>
              <a:rPr lang="zh-CN" altLang="en-US"/>
              <a:t>当条件为</a:t>
            </a:r>
            <a:r>
              <a:rPr lang="en-US" altLang="zh-CN"/>
              <a:t>false</a:t>
            </a:r>
            <a:r>
              <a:rPr lang="zh-CN" altLang="en-US"/>
              <a:t>时，</a:t>
            </a:r>
            <a:r>
              <a:rPr lang="en-US" altLang="zh-CN"/>
              <a:t>v-show</a:t>
            </a:r>
            <a:r>
              <a:rPr lang="zh-CN" altLang="en-US"/>
              <a:t>只是我们的元素添加了一个行内样式</a:t>
            </a:r>
            <a:r>
              <a:rPr lang="en-US" altLang="zh-CN"/>
              <a:t>:display:none</a:t>
            </a:r>
          </a:p>
          <a:p>
            <a:r>
              <a:rPr lang="zh-CN" altLang="en-US"/>
              <a:t>开发中如何选择呢？</a:t>
            </a:r>
            <a:endParaRPr lang="en-US" altLang="zh-CN"/>
          </a:p>
          <a:p>
            <a:pPr lvl="1"/>
            <a:r>
              <a:rPr lang="zh-CN" altLang="en-US">
                <a:solidFill>
                  <a:srgbClr val="00B050"/>
                </a:solidFill>
              </a:rPr>
              <a:t>当需要在显示与隐藏之间切片很 频繁时，使用</a:t>
            </a:r>
            <a:r>
              <a:rPr lang="en-US" altLang="zh-CN">
                <a:solidFill>
                  <a:srgbClr val="00B050"/>
                </a:solidFill>
              </a:rPr>
              <a:t>v-show</a:t>
            </a:r>
          </a:p>
          <a:p>
            <a:pPr lvl="1"/>
            <a:r>
              <a:rPr lang="zh-CN" altLang="en-US">
                <a:solidFill>
                  <a:srgbClr val="00B050"/>
                </a:solidFill>
              </a:rPr>
              <a:t>当只有一次时，通过使用</a:t>
            </a:r>
            <a:r>
              <a:rPr lang="en-US" altLang="zh-CN">
                <a:solidFill>
                  <a:srgbClr val="00B050"/>
                </a:solidFill>
              </a:rPr>
              <a:t>v-if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3B126C6-A149-41E5-88FE-ECA773EBD3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9527" y="1988840"/>
            <a:ext cx="5181600" cy="3181448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CAA77EE-1A5F-4F94-B91A-EE1285F0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C6EAD0C-98E1-4CF1-B25A-87979B61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92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D6064-A6B4-4554-9D9F-2FC1CADE3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数组遍历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84F92F4-AF2D-4727-9EC4-089B938D5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5596" y="1852268"/>
            <a:ext cx="5166808" cy="4298052"/>
          </a:xfr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4865FF0-09C5-4854-840D-EE6273FAFC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4837" y="2012301"/>
            <a:ext cx="5136325" cy="3977985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4C4335-D29B-4FDC-AE72-F5935008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701B72-AD24-4080-A61E-0D0EED944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216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F2329-EE99-4E49-99CD-FF1B8749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对象遍历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60D499F-1998-4F6A-8D24-6377FE752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578" y="1711668"/>
            <a:ext cx="4985775" cy="435133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F47D3A-1D4E-4880-B77D-5F0F2E6F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132856"/>
            <a:ext cx="2476715" cy="2301439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5F8CF-52F3-4C4D-99D8-E310E129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587F6A-9DB2-4151-8D81-DC050BFC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328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63AD3-430B-4117-A544-4F92A412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V-for</a:t>
            </a:r>
            <a:r>
              <a:rPr lang="zh-CN" altLang="en-US"/>
              <a:t>使用过程中添加</a:t>
            </a:r>
            <a:r>
              <a:rPr lang="en-US" altLang="zh-CN"/>
              <a:t>key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0E0FF-5EF9-41D6-AF83-19EDB79CAC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/>
              <a:t>官方推荐我们在使用</a:t>
            </a:r>
            <a:r>
              <a:rPr lang="en-US" altLang="zh-CN"/>
              <a:t>v-for</a:t>
            </a:r>
            <a:r>
              <a:rPr lang="zh-CN" altLang="en-US"/>
              <a:t>时，给对应的元素或组件添加上一具</a:t>
            </a:r>
            <a:r>
              <a:rPr lang="en-US" altLang="zh-CN"/>
              <a:t>:key</a:t>
            </a:r>
            <a:r>
              <a:rPr lang="zh-CN" altLang="en-US"/>
              <a:t>属性</a:t>
            </a:r>
            <a:endParaRPr lang="en-US" altLang="zh-CN"/>
          </a:p>
          <a:p>
            <a:r>
              <a:rPr lang="zh-CN" altLang="en-US"/>
              <a:t>为什么需要这个</a:t>
            </a:r>
            <a:r>
              <a:rPr lang="en-US" altLang="zh-CN"/>
              <a:t>key</a:t>
            </a:r>
            <a:r>
              <a:rPr lang="zh-CN" altLang="en-US"/>
              <a:t>属性呢？</a:t>
            </a:r>
            <a:endParaRPr lang="en-US" altLang="zh-CN"/>
          </a:p>
          <a:p>
            <a:pPr lvl="1"/>
            <a:r>
              <a:rPr lang="zh-CN" altLang="en-US"/>
              <a:t>这个其实和</a:t>
            </a:r>
            <a:r>
              <a:rPr lang="en-US" altLang="zh-CN"/>
              <a:t>vue</a:t>
            </a:r>
            <a:r>
              <a:rPr lang="zh-CN" altLang="en-US"/>
              <a:t>的虚拟</a:t>
            </a:r>
            <a:r>
              <a:rPr lang="en-US" altLang="zh-CN"/>
              <a:t>DOM</a:t>
            </a:r>
            <a:r>
              <a:rPr lang="zh-CN" altLang="en-US"/>
              <a:t>的</a:t>
            </a:r>
            <a:r>
              <a:rPr lang="en-US" altLang="zh-CN"/>
              <a:t>Diff</a:t>
            </a:r>
            <a:r>
              <a:rPr lang="zh-CN" altLang="en-US"/>
              <a:t>算法有关系</a:t>
            </a:r>
            <a:endParaRPr lang="en-US" altLang="zh-CN"/>
          </a:p>
          <a:p>
            <a:pPr lvl="1"/>
            <a:r>
              <a:rPr lang="zh-CN" altLang="en-US"/>
              <a:t>这里我们借用</a:t>
            </a:r>
            <a:r>
              <a:rPr lang="en-US" altLang="zh-CN"/>
              <a:t>react’s diff algorithm</a:t>
            </a:r>
            <a:r>
              <a:rPr lang="zh-CN" altLang="en-US"/>
              <a:t>中的一张图来简单说明一下</a:t>
            </a:r>
            <a:endParaRPr lang="en-US" altLang="zh-CN"/>
          </a:p>
          <a:p>
            <a:r>
              <a:rPr lang="zh-CN" altLang="en-US"/>
              <a:t>当某一层有很多相同的节点时，也就是列表节点时，我们希望插入一个新的节点</a:t>
            </a:r>
            <a:endParaRPr lang="en-US" altLang="zh-CN"/>
          </a:p>
          <a:p>
            <a:pPr lvl="1"/>
            <a:r>
              <a:rPr lang="zh-CN" altLang="en-US"/>
              <a:t>我们希望可以在</a:t>
            </a:r>
            <a:r>
              <a:rPr lang="en-US" altLang="zh-CN"/>
              <a:t>B</a:t>
            </a:r>
            <a:r>
              <a:rPr lang="zh-CN" altLang="en-US"/>
              <a:t>和</a:t>
            </a:r>
            <a:r>
              <a:rPr lang="en-US" altLang="zh-CN"/>
              <a:t>C</a:t>
            </a:r>
            <a:r>
              <a:rPr lang="zh-CN" altLang="en-US"/>
              <a:t>之间加一个</a:t>
            </a:r>
            <a:r>
              <a:rPr lang="en-US" altLang="zh-CN"/>
              <a:t>F</a:t>
            </a:r>
            <a:r>
              <a:rPr lang="zh-CN" altLang="en-US"/>
              <a:t>，</a:t>
            </a:r>
            <a:r>
              <a:rPr lang="en-US" altLang="zh-CN"/>
              <a:t>Diff</a:t>
            </a:r>
            <a:r>
              <a:rPr lang="zh-CN" altLang="en-US"/>
              <a:t>算法默认执行起来是这样的。</a:t>
            </a:r>
            <a:endParaRPr lang="en-US" altLang="zh-CN"/>
          </a:p>
          <a:p>
            <a:pPr lvl="1"/>
            <a:r>
              <a:rPr lang="zh-CN" altLang="en-US"/>
              <a:t>即把</a:t>
            </a:r>
            <a:r>
              <a:rPr lang="en-US" altLang="zh-CN"/>
              <a:t>C</a:t>
            </a:r>
            <a:r>
              <a:rPr lang="zh-CN" altLang="en-US"/>
              <a:t>更新成</a:t>
            </a:r>
            <a:r>
              <a:rPr lang="en-US" altLang="zh-CN"/>
              <a:t>F,D</a:t>
            </a:r>
            <a:r>
              <a:rPr lang="zh-CN" altLang="en-US"/>
              <a:t>更新成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E</a:t>
            </a:r>
            <a:r>
              <a:rPr lang="zh-CN" altLang="en-US"/>
              <a:t>更新成</a:t>
            </a:r>
            <a:r>
              <a:rPr lang="en-US" altLang="zh-CN"/>
              <a:t>D</a:t>
            </a:r>
            <a:r>
              <a:rPr lang="zh-CN" altLang="en-US"/>
              <a:t>，最后于丹插入</a:t>
            </a:r>
            <a:r>
              <a:rPr lang="en-US" altLang="zh-CN"/>
              <a:t>F</a:t>
            </a:r>
            <a:r>
              <a:rPr lang="zh-CN" altLang="en-US"/>
              <a:t>，是不是很没有效率</a:t>
            </a:r>
            <a:endParaRPr lang="en-US" altLang="zh-CN"/>
          </a:p>
          <a:p>
            <a:r>
              <a:rPr lang="zh-CN" altLang="en-US"/>
              <a:t>所以我们需要使用</a:t>
            </a:r>
            <a:r>
              <a:rPr lang="en-US" altLang="zh-CN"/>
              <a:t>key</a:t>
            </a:r>
            <a:r>
              <a:rPr lang="zh-CN" altLang="en-US"/>
              <a:t>来给每个节点做一个唯一标识</a:t>
            </a:r>
            <a:endParaRPr lang="en-US" altLang="zh-CN"/>
          </a:p>
          <a:p>
            <a:pPr lvl="1"/>
            <a:r>
              <a:rPr lang="en-US" altLang="zh-CN"/>
              <a:t>Diff</a:t>
            </a:r>
            <a:r>
              <a:rPr lang="zh-CN" altLang="en-US"/>
              <a:t>算法就可以正确的识别此节点</a:t>
            </a:r>
            <a:endParaRPr lang="en-US" altLang="zh-CN"/>
          </a:p>
          <a:p>
            <a:pPr lvl="1"/>
            <a:r>
              <a:rPr lang="zh-CN" altLang="en-US"/>
              <a:t>找到正确的位置插入新的节点</a:t>
            </a:r>
            <a:endParaRPr lang="en-US" altLang="zh-CN"/>
          </a:p>
          <a:p>
            <a:r>
              <a:rPr lang="zh-CN" altLang="en-US"/>
              <a:t>所以说，</a:t>
            </a:r>
            <a:r>
              <a:rPr lang="en-US" altLang="zh-CN"/>
              <a:t>key</a:t>
            </a:r>
            <a:r>
              <a:rPr lang="zh-CN" altLang="en-US"/>
              <a:t>的作用主要是为了高效的更新虚拟</a:t>
            </a:r>
            <a:r>
              <a:rPr lang="en-US" altLang="zh-CN"/>
              <a:t>DOM</a:t>
            </a:r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E124950D-E5D9-4F52-849A-4B2B88B457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327299"/>
            <a:ext cx="3115189" cy="187220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89D979-7F1A-4268-8F16-70D7B0B39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005" y="1718906"/>
            <a:ext cx="3680779" cy="4564776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039D0D-873B-4918-A0F8-CAD47284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17FE03-82B9-46D4-A1C6-3D8DA3BC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0FA9F-5888-459A-A670-86A31D62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哪些数组方法是响应式的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D274B-9A64-4651-86E5-D7B1D51A18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因为</a:t>
            </a:r>
            <a:r>
              <a:rPr lang="en-US" altLang="zh-CN"/>
              <a:t>vue</a:t>
            </a:r>
            <a:r>
              <a:rPr lang="zh-CN" altLang="en-US"/>
              <a:t>是响应式的，所以当数据发生变化时，</a:t>
            </a:r>
            <a:r>
              <a:rPr lang="en-US" altLang="zh-CN"/>
              <a:t>vue</a:t>
            </a:r>
            <a:r>
              <a:rPr lang="zh-CN" altLang="en-US"/>
              <a:t>会自动检测数据变化，视图会发生对应的更新</a:t>
            </a:r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中包含了一组观察数组编译的方法，使用它们改变数组也会触发视图的更新</a:t>
            </a:r>
            <a:endParaRPr lang="en-US" altLang="zh-CN"/>
          </a:p>
          <a:p>
            <a:pPr lvl="1"/>
            <a:r>
              <a:rPr lang="en-US" altLang="zh-CN"/>
              <a:t>push()</a:t>
            </a:r>
          </a:p>
          <a:p>
            <a:pPr lvl="1"/>
            <a:r>
              <a:rPr lang="en-US" altLang="zh-CN"/>
              <a:t>Pop()</a:t>
            </a:r>
          </a:p>
          <a:p>
            <a:pPr lvl="1"/>
            <a:r>
              <a:rPr lang="en-US" altLang="zh-CN"/>
              <a:t>Shift()</a:t>
            </a:r>
          </a:p>
          <a:p>
            <a:pPr lvl="1"/>
            <a:r>
              <a:rPr lang="en-US" altLang="zh-CN"/>
              <a:t>Unshift()</a:t>
            </a:r>
          </a:p>
          <a:p>
            <a:pPr lvl="1"/>
            <a:r>
              <a:rPr lang="en-US" altLang="zh-CN"/>
              <a:t>Splice()</a:t>
            </a:r>
          </a:p>
          <a:p>
            <a:pPr lvl="1"/>
            <a:r>
              <a:rPr lang="en-US" altLang="zh-CN"/>
              <a:t>Sort()</a:t>
            </a:r>
          </a:p>
          <a:p>
            <a:pPr lvl="1"/>
            <a:r>
              <a:rPr lang="en-US" altLang="zh-CN"/>
              <a:t>Reverse()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03DAAF6-0F32-42FD-842E-7EC9FE0B86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4152" y="1484784"/>
            <a:ext cx="3046665" cy="5184576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43760E22-A251-4351-B80A-E0DE11D6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6060D7E-8775-49CE-A037-30160B6B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6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E439DC0-7405-48B8-9EC9-7D5BCAA7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效果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C34C86F-9539-4D67-807C-C69E93DD4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2060848"/>
            <a:ext cx="5578323" cy="3154953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DE8929-75B5-414F-9139-D225804F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2DDCFC-6C94-495F-9D9F-0DB9804E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28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91E5A-321A-4505-AA3F-21AB6B15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A6E7E0-FE90-44B6-8206-A071B9072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3505"/>
            <a:ext cx="4327164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2100F0-1A16-4D8B-B7B1-C91BAC4EF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853" y="3027028"/>
            <a:ext cx="2972058" cy="31778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448C87-88DA-4B76-B266-1EB5C1A1A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399" y="1268760"/>
            <a:ext cx="3989601" cy="4936083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B5A7CC-ACD8-4F13-8A51-0FA06EE0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ED247FE-D51E-4A8E-9681-FB42699D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55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BABB9-9F5C-4468-9867-608E131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中的</a:t>
            </a:r>
            <a:r>
              <a:rPr lang="en-US" altLang="zh-CN"/>
              <a:t>MVVM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918CFF-006A-4861-9F96-31F081D7E0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Model View View Model</a:t>
            </a:r>
            <a:endParaRPr lang="en-US" altLang="zh-CN">
              <a:hlinkClick r:id="rId2"/>
            </a:endParaRPr>
          </a:p>
          <a:p>
            <a:r>
              <a:rPr lang="zh-CN" altLang="en-US">
                <a:hlinkClick r:id="rId2"/>
              </a:rPr>
              <a:t>维基百科</a:t>
            </a:r>
            <a:endParaRPr lang="en-US" altLang="zh-CN"/>
          </a:p>
          <a:p>
            <a:r>
              <a:rPr lang="zh-CN" altLang="en-US"/>
              <a:t>我们直接来看</a:t>
            </a:r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MVVM</a:t>
            </a:r>
          </a:p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95ADCB-1D7D-434E-9008-7B7BF80AA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517214"/>
            <a:ext cx="5669771" cy="60965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782C8D-82F6-43BD-9761-72D494CF7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36" y="2980419"/>
            <a:ext cx="5075500" cy="2707318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F6FF083-634C-48EE-A34E-60E1D0F8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0E7196-286B-4C52-BA07-C687805A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27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ECDC4-1F23-4E1F-8D08-5D3ACA64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Filter/map/reduce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617C63-59AE-431B-8001-0D0BB7483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Filter:</a:t>
            </a:r>
            <a:r>
              <a:rPr lang="zh-CN" altLang="en-US"/>
              <a:t>对于返回的是</a:t>
            </a:r>
            <a:r>
              <a:rPr lang="en-US" altLang="zh-CN"/>
              <a:t>false</a:t>
            </a:r>
            <a:r>
              <a:rPr lang="zh-CN" altLang="en-US"/>
              <a:t>，就会过滤这次的数据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Map:</a:t>
            </a:r>
            <a:r>
              <a:rPr lang="zh-CN" altLang="en-US"/>
              <a:t>如果想要对每个数组元素都转化，比如每个元素都乘以</a:t>
            </a:r>
            <a:r>
              <a:rPr lang="en-US" altLang="zh-CN"/>
              <a:t>2</a:t>
            </a:r>
          </a:p>
          <a:p>
            <a:endParaRPr lang="en-US" altLang="zh-CN"/>
          </a:p>
          <a:p>
            <a:r>
              <a:rPr lang="en-US" altLang="zh-CN"/>
              <a:t>Reduce:</a:t>
            </a:r>
            <a:r>
              <a:rPr lang="zh-CN" altLang="en-US"/>
              <a:t>对数组全部数据进行汇总，比如 相加 相减 相乘 相除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19D845-6207-4565-9376-ACA75708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37FCE3-F14B-4010-883E-63D2F4A2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56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5109B-335C-48E0-9576-991EA3F4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Filter/map/reduce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F4CE31-D1A3-4862-BF39-E65F5C082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编程范式：命令式编程</a:t>
            </a:r>
            <a:r>
              <a:rPr lang="en-US" altLang="zh-CN"/>
              <a:t>(</a:t>
            </a:r>
            <a:r>
              <a:rPr lang="zh-CN" altLang="en-US"/>
              <a:t>原生</a:t>
            </a:r>
            <a:r>
              <a:rPr lang="en-US" altLang="zh-CN"/>
              <a:t>js,jQuery)/</a:t>
            </a:r>
            <a:r>
              <a:rPr lang="zh-CN" altLang="en-US"/>
              <a:t>声明式编程</a:t>
            </a:r>
            <a:r>
              <a:rPr lang="en-US" altLang="zh-CN"/>
              <a:t>(vue,react)</a:t>
            </a:r>
          </a:p>
          <a:p>
            <a:r>
              <a:rPr lang="zh-CN" altLang="en-US"/>
              <a:t>编程范式：面向对象编程</a:t>
            </a:r>
            <a:r>
              <a:rPr lang="en-US" altLang="zh-CN"/>
              <a:t>(</a:t>
            </a:r>
            <a:r>
              <a:rPr lang="zh-CN" altLang="en-US"/>
              <a:t>第一公民：对象</a:t>
            </a:r>
            <a:r>
              <a:rPr lang="en-US" altLang="zh-CN"/>
              <a:t>)/</a:t>
            </a:r>
            <a:r>
              <a:rPr lang="zh-CN" altLang="en-US"/>
              <a:t>函数式编程</a:t>
            </a:r>
            <a:r>
              <a:rPr lang="en-US" altLang="zh-CN"/>
              <a:t>(</a:t>
            </a:r>
            <a:r>
              <a:rPr lang="zh-CN" altLang="en-US"/>
              <a:t>第一公民：函数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A550D7-6267-4C60-AA65-FB9D7946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8EB37A-C91E-4E60-8B57-3663EB33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419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AD03EF-F9D1-4B52-8A44-7BBA8935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filter</a:t>
            </a:r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3D0D3FC8-EC0A-4A95-BB0F-1C65EC4F0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以前普通</a:t>
            </a:r>
            <a:r>
              <a:rPr lang="en-US" altLang="zh-CN"/>
              <a:t>for</a:t>
            </a:r>
            <a:r>
              <a:rPr lang="zh-CN" altLang="en-US"/>
              <a:t>循环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A5DABE0-C885-4812-B7BC-DA116D901E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3432" y="3040304"/>
            <a:ext cx="3513124" cy="1897544"/>
          </a:xfrm>
        </p:spPr>
      </p:pic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09EF20E-BED1-44FC-8DC1-247BBD476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/>
              <a:t>新函数</a:t>
            </a:r>
            <a:r>
              <a:rPr lang="en-US" altLang="zh-CN"/>
              <a:t>filter</a:t>
            </a:r>
            <a:endParaRPr lang="zh-CN" alt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F691527A-1122-4B1B-ABD0-96C1F8C3459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6040" y="3006726"/>
            <a:ext cx="4183743" cy="2019475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EC900C1-CB55-4BEF-AA64-21A5E421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441" y="4653136"/>
            <a:ext cx="1272650" cy="19813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A8AC4C3-49D3-40EA-8538-81882DD3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502" y="4759242"/>
            <a:ext cx="1272650" cy="198137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46AA37-9D4F-4352-B93F-B188F5FA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1B08D4-BC1E-449F-8977-3B66EA498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992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0D4FE-204C-48A1-B2EB-78020E3A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map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28E764-AE2A-48E0-8A14-F11840F89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以前普通</a:t>
            </a:r>
            <a:r>
              <a:rPr lang="en-US" altLang="zh-CN"/>
              <a:t>for</a:t>
            </a:r>
            <a:r>
              <a:rPr lang="zh-CN" altLang="en-US"/>
              <a:t>循环</a:t>
            </a:r>
          </a:p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649844-7A10-4516-9E17-5718CCCCB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/>
              <a:t>新函数</a:t>
            </a:r>
            <a:r>
              <a:rPr lang="en-US" altLang="zh-CN"/>
              <a:t>map</a:t>
            </a:r>
            <a:endParaRPr lang="zh-CN" altLang="en-US"/>
          </a:p>
        </p:txBody>
      </p:sp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72FC6AB2-D20D-48CB-AF1D-83E9F0C36D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84032" y="2815537"/>
            <a:ext cx="3749365" cy="1226926"/>
          </a:xfr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5813536B-6A10-47C8-AE2C-A13F7820EB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11424" y="2636912"/>
            <a:ext cx="3894157" cy="1478408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B9C3CFF-3CEA-4C6A-971E-6769CF27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F6C4130-E25A-429F-8670-A637EF423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535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068BE-C5E6-4ABB-B0DC-040D86B6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reduce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D3DB81-733C-46D3-9F58-998B82621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以前普通</a:t>
            </a:r>
            <a:r>
              <a:rPr lang="en-US" altLang="zh-CN"/>
              <a:t>for</a:t>
            </a:r>
            <a:r>
              <a:rPr lang="zh-CN" altLang="en-US"/>
              <a:t>循环</a:t>
            </a:r>
          </a:p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95A424D-7E66-4A2D-B459-2C22537F94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3432" y="2780928"/>
            <a:ext cx="3314987" cy="1417443"/>
          </a:xfr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38CA6A-90D6-4FC6-91DE-36D9CD334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/>
              <a:t>新函数</a:t>
            </a:r>
            <a:r>
              <a:rPr lang="en-US" altLang="zh-CN"/>
              <a:t>reduce</a:t>
            </a:r>
            <a:endParaRPr lang="zh-CN" altLang="en-US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C960B6F7-E722-45DA-98B7-FAA648C60F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84031" y="2797041"/>
            <a:ext cx="4870473" cy="1401329"/>
          </a:xfr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A4B8632F-01DC-4D56-8F3C-3A66E862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E27697-CBEA-4C49-B85E-4387D171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714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09D7E-F9F0-4F74-9A9B-27BC19CC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Filter/map/reduce</a:t>
            </a:r>
            <a:r>
              <a:rPr lang="zh-CN" altLang="en-US"/>
              <a:t>结合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3AD1CAC-99A7-49B1-9DEB-8A5B7E46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988840"/>
            <a:ext cx="3650296" cy="1912786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82C23E-0F94-44D6-A41E-50C08B9F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1988840"/>
            <a:ext cx="7110076" cy="5639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2F41E70-10E0-4572-A542-2600B385A50E}"/>
              </a:ext>
            </a:extLst>
          </p:cNvPr>
          <p:cNvSpPr txBox="1"/>
          <p:nvPr/>
        </p:nvSpPr>
        <p:spPr>
          <a:xfrm>
            <a:off x="5951984" y="412056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>
                <a:solidFill>
                  <a:srgbClr val="FF0000"/>
                </a:solidFill>
              </a:rPr>
              <a:t>函数式编程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D4A70A1-FD6F-459D-808A-8E994C3BB27A}"/>
              </a:ext>
            </a:extLst>
          </p:cNvPr>
          <p:cNvCxnSpPr/>
          <p:nvPr/>
        </p:nvCxnSpPr>
        <p:spPr>
          <a:xfrm>
            <a:off x="4223792" y="3429000"/>
            <a:ext cx="2520280" cy="6915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EC25E38-E38F-4A58-B664-33494099356E}"/>
              </a:ext>
            </a:extLst>
          </p:cNvPr>
          <p:cNvCxnSpPr/>
          <p:nvPr/>
        </p:nvCxnSpPr>
        <p:spPr>
          <a:xfrm flipH="1">
            <a:off x="7486266" y="2552769"/>
            <a:ext cx="1634070" cy="15677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1A5448-6DC5-497C-85C4-F8AC41F8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81A6CB-ABA0-4BF6-8A4A-9D794F91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646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CB7337-CA4F-47C5-997B-DB6E2C4C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的基本使用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BD6486-7F25-48D5-9E31-DC298944E6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表单控件在实际开发中非常常见的。特别是对于用户信息的提交，需要大量的表单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Vue</a:t>
            </a:r>
            <a:r>
              <a:rPr lang="zh-CN" altLang="en-US"/>
              <a:t>中使用</a:t>
            </a:r>
            <a:r>
              <a:rPr lang="en-US" altLang="zh-CN"/>
              <a:t>v-model</a:t>
            </a:r>
            <a:r>
              <a:rPr lang="zh-CN" altLang="en-US"/>
              <a:t>指令来实现表单元素和数据的双向绑定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6257956-F5F8-45F5-8EDC-330C9262D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8088" y="2172335"/>
            <a:ext cx="3330229" cy="3657917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5AF35A-DD9B-48AC-96EC-C89AFB5F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3774DD-42C4-4253-80F9-BD09106B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79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5CE9C-F398-4E99-9AF6-574F223D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的原理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514647-546A-4095-A77D-81537422E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其实是一个语法糖，它的背后本质上是包含两个操作：</a:t>
            </a:r>
            <a:endParaRPr lang="en-US" altLang="zh-CN"/>
          </a:p>
          <a:p>
            <a:pPr lvl="1"/>
            <a:r>
              <a:rPr lang="en-US" altLang="zh-CN"/>
              <a:t>1.v-bind</a:t>
            </a:r>
            <a:r>
              <a:rPr lang="zh-CN" altLang="en-US"/>
              <a:t>绑定一个</a:t>
            </a:r>
            <a:r>
              <a:rPr lang="en-US" altLang="zh-CN"/>
              <a:t>value</a:t>
            </a:r>
            <a:r>
              <a:rPr lang="zh-CN" altLang="en-US"/>
              <a:t>属性</a:t>
            </a:r>
            <a:endParaRPr lang="en-US" altLang="zh-CN"/>
          </a:p>
          <a:p>
            <a:pPr lvl="1"/>
            <a:r>
              <a:rPr lang="en-US" altLang="zh-CN"/>
              <a:t>2.v-on</a:t>
            </a:r>
            <a:r>
              <a:rPr lang="zh-CN" altLang="en-US"/>
              <a:t>指令给当前元素绑定</a:t>
            </a:r>
            <a:r>
              <a:rPr lang="en-US" altLang="zh-CN"/>
              <a:t>input</a:t>
            </a:r>
            <a:r>
              <a:rPr lang="zh-CN" altLang="en-US"/>
              <a:t>事件</a:t>
            </a:r>
            <a:endParaRPr lang="en-US" altLang="zh-CN"/>
          </a:p>
          <a:p>
            <a:r>
              <a:rPr lang="zh-CN" altLang="en-US"/>
              <a:t>也就是说下面的代码：等同于下面的代码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BEF14B6-879C-495B-B69B-9969E49B6FF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010400" y="2398713"/>
            <a:ext cx="5181600" cy="3205162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95F0CC-D8CF-4336-B169-50FE39BE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42" y="3975433"/>
            <a:ext cx="5911203" cy="504056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3654778-DC62-4C4B-AC39-D3C3B582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76E5F9-1A50-4475-BE9E-5E8AA83C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583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4FBAB-703C-486E-BF58-ABFC1B2E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结合</a:t>
            </a:r>
            <a:r>
              <a:rPr lang="en-US" altLang="zh-CN"/>
              <a:t>radio</a:t>
            </a:r>
            <a:r>
              <a:rPr lang="zh-CN" altLang="en-US"/>
              <a:t>使用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3A656F-F19D-4630-BDE7-62A961F3D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464" y="1916832"/>
            <a:ext cx="5159187" cy="3711262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16C6B5-47F3-4CCF-983C-B499EB7E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0588BD-7BC0-4496-8A1C-02F173BE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129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9419F-4C98-4ABC-B422-D2926E70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结合</a:t>
            </a:r>
            <a:r>
              <a:rPr lang="en-US" altLang="zh-CN"/>
              <a:t>checkbox</a:t>
            </a:r>
            <a:r>
              <a:rPr lang="zh-CN" altLang="en-US"/>
              <a:t>使用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C3D081-0AEF-4DBC-B101-180510D4F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635" y="1916832"/>
            <a:ext cx="5033365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980A38-FE2E-49E0-AD58-69DD8F0F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4D88A5-8EA1-409B-9CD2-34A74DB1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424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8BB22-F6F4-479D-948D-7716054E6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计算器的</a:t>
            </a:r>
            <a:r>
              <a:rPr lang="en-US" altLang="zh-CN"/>
              <a:t>MVVM</a:t>
            </a:r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BDB356-4072-495F-B7F0-C2486ECC1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计数器的</a:t>
            </a:r>
            <a:r>
              <a:rPr lang="en-US" altLang="zh-CN"/>
              <a:t>MVVM</a:t>
            </a:r>
          </a:p>
          <a:p>
            <a:pPr lvl="1"/>
            <a:r>
              <a:rPr lang="zh-CN" altLang="en-US"/>
              <a:t>我们的计算器中就有严格的</a:t>
            </a:r>
            <a:r>
              <a:rPr lang="en-US" altLang="zh-CN"/>
              <a:t>MVVM</a:t>
            </a:r>
            <a:r>
              <a:rPr lang="zh-CN" altLang="en-US"/>
              <a:t>黑想</a:t>
            </a:r>
            <a:endParaRPr lang="en-US" altLang="zh-CN"/>
          </a:p>
          <a:p>
            <a:pPr lvl="2"/>
            <a:r>
              <a:rPr lang="en-US" altLang="zh-CN"/>
              <a:t>View</a:t>
            </a:r>
            <a:r>
              <a:rPr lang="zh-CN" altLang="en-US"/>
              <a:t>依然是我们的</a:t>
            </a:r>
            <a:r>
              <a:rPr lang="en-US" altLang="zh-CN"/>
              <a:t>DOM</a:t>
            </a:r>
          </a:p>
          <a:p>
            <a:pPr lvl="2"/>
            <a:r>
              <a:rPr lang="en-US" altLang="zh-CN"/>
              <a:t>Model</a:t>
            </a:r>
            <a:r>
              <a:rPr lang="zh-CN" altLang="en-US"/>
              <a:t>就是我们抽离出来的</a:t>
            </a:r>
            <a:endParaRPr lang="en-US" altLang="zh-CN"/>
          </a:p>
          <a:p>
            <a:pPr lvl="2"/>
            <a:r>
              <a:rPr lang="en-US" altLang="zh-CN"/>
              <a:t>ViewModel</a:t>
            </a:r>
            <a:r>
              <a:rPr lang="zh-CN" altLang="en-US"/>
              <a:t>就是我们创建的</a:t>
            </a:r>
            <a:r>
              <a:rPr lang="en-US" altLang="zh-CN"/>
              <a:t>Vue</a:t>
            </a:r>
            <a:r>
              <a:rPr lang="zh-CN" altLang="en-US"/>
              <a:t>对象实例</a:t>
            </a:r>
            <a:endParaRPr lang="en-US" altLang="zh-CN"/>
          </a:p>
          <a:p>
            <a:pPr lvl="1"/>
            <a:r>
              <a:rPr lang="zh-CN" altLang="en-US"/>
              <a:t>它们之间如何工作呢？</a:t>
            </a:r>
            <a:endParaRPr lang="en-US" altLang="zh-CN"/>
          </a:p>
          <a:p>
            <a:pPr lvl="2"/>
            <a:r>
              <a:rPr lang="zh-CN" altLang="en-US"/>
              <a:t>首先</a:t>
            </a:r>
            <a:r>
              <a:rPr lang="en-US" altLang="zh-CN"/>
              <a:t>ViewModel</a:t>
            </a:r>
            <a:r>
              <a:rPr lang="zh-CN" altLang="en-US"/>
              <a:t>通过</a:t>
            </a:r>
            <a:r>
              <a:rPr lang="en-US" altLang="zh-CN"/>
              <a:t>Data Binding</a:t>
            </a:r>
            <a:r>
              <a:rPr lang="zh-CN" altLang="en-US"/>
              <a:t>让</a:t>
            </a:r>
            <a:r>
              <a:rPr lang="en-US" altLang="zh-CN"/>
              <a:t>obj</a:t>
            </a:r>
            <a:r>
              <a:rPr lang="zh-CN" altLang="en-US"/>
              <a:t>中的数据实时在</a:t>
            </a:r>
            <a:r>
              <a:rPr lang="en-US" altLang="zh-CN"/>
              <a:t>DOM</a:t>
            </a:r>
            <a:r>
              <a:rPr lang="zh-CN" altLang="en-US"/>
              <a:t>中显示</a:t>
            </a:r>
            <a:endParaRPr lang="en-US" altLang="zh-CN"/>
          </a:p>
          <a:p>
            <a:pPr lvl="2"/>
            <a:r>
              <a:rPr lang="zh-CN" altLang="en-US"/>
              <a:t>其次</a:t>
            </a:r>
            <a:r>
              <a:rPr lang="en-US" altLang="zh-CN"/>
              <a:t>ViewModel</a:t>
            </a:r>
            <a:r>
              <a:rPr lang="zh-CN" altLang="en-US"/>
              <a:t>通过</a:t>
            </a:r>
            <a:r>
              <a:rPr lang="en-US" altLang="zh-CN"/>
              <a:t>Data Listerer</a:t>
            </a:r>
            <a:r>
              <a:rPr lang="zh-CN" altLang="en-US"/>
              <a:t>来监听</a:t>
            </a:r>
            <a:r>
              <a:rPr lang="en-US" altLang="zh-CN"/>
              <a:t>Dom</a:t>
            </a:r>
            <a:r>
              <a:rPr lang="zh-CN" altLang="en-US"/>
              <a:t>事件，并且通过</a:t>
            </a:r>
            <a:r>
              <a:rPr lang="en-US" altLang="zh-CN"/>
              <a:t>methods</a:t>
            </a:r>
            <a:r>
              <a:rPr lang="zh-CN" altLang="en-US"/>
              <a:t>中的操作，来改变</a:t>
            </a:r>
            <a:r>
              <a:rPr lang="en-US" altLang="zh-CN"/>
              <a:t>obj</a:t>
            </a:r>
            <a:r>
              <a:rPr lang="zh-CN" altLang="en-US"/>
              <a:t>的数据</a:t>
            </a:r>
            <a:endParaRPr lang="en-US" altLang="zh-CN"/>
          </a:p>
          <a:p>
            <a:r>
              <a:rPr lang="zh-CN" altLang="en-US"/>
              <a:t>有发</a:t>
            </a:r>
            <a:r>
              <a:rPr lang="en-US" altLang="zh-CN"/>
              <a:t>vue</a:t>
            </a:r>
            <a:r>
              <a:rPr lang="zh-CN" altLang="en-US"/>
              <a:t>帮助我们完成</a:t>
            </a:r>
            <a:r>
              <a:rPr lang="en-US" altLang="zh-CN"/>
              <a:t>VueModel</a:t>
            </a:r>
            <a:r>
              <a:rPr lang="zh-CN" altLang="en-US"/>
              <a:t>层的任务，在后续的开发，我们就可以专注于数据的处理，以</a:t>
            </a:r>
            <a:r>
              <a:rPr lang="en-US" altLang="zh-CN"/>
              <a:t>DOM</a:t>
            </a:r>
            <a:r>
              <a:rPr lang="zh-CN" altLang="en-US"/>
              <a:t>的编写工作了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3ECE87-91E9-48C6-B43D-CB3CC36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B6C1D5-7586-4C4F-9705-E6543213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436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900CA-E31F-469D-9AF3-85EB130A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结合</a:t>
            </a:r>
            <a:r>
              <a:rPr lang="en-US" altLang="zh-CN"/>
              <a:t>select</a:t>
            </a:r>
            <a:r>
              <a:rPr lang="zh-CN" altLang="en-US"/>
              <a:t>使用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575FE6-593D-4FEB-9326-B34CE672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96" y="1844824"/>
            <a:ext cx="2586382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DD46E4-EEF4-491F-A941-2555EF2D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4ED8C1-F51D-4366-AE2D-1BF7DD0F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394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62CE6-1C53-4360-89DC-8B54BF7A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V-model</a:t>
            </a:r>
            <a:r>
              <a:rPr lang="zh-CN" altLang="en-US"/>
              <a:t>的值绑定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714C9-15F5-472A-A9C2-A5E4750E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什么值绑定？</a:t>
            </a:r>
            <a:endParaRPr lang="en-US" altLang="zh-CN"/>
          </a:p>
          <a:p>
            <a:r>
              <a:rPr lang="zh-CN" altLang="en-US"/>
              <a:t>就是动态的给</a:t>
            </a:r>
            <a:r>
              <a:rPr lang="en-US" altLang="zh-CN"/>
              <a:t>value</a:t>
            </a:r>
            <a:r>
              <a:rPr lang="zh-CN" altLang="en-US"/>
              <a:t>赋值而已</a:t>
            </a:r>
            <a:endParaRPr lang="en-US" altLang="zh-CN"/>
          </a:p>
          <a:p>
            <a:pPr lvl="1"/>
            <a:r>
              <a:rPr lang="zh-CN" altLang="en-US"/>
              <a:t>我们前面</a:t>
            </a:r>
            <a:r>
              <a:rPr lang="en-US" altLang="zh-CN"/>
              <a:t>vue</a:t>
            </a:r>
            <a:r>
              <a:rPr lang="zh-CN" altLang="en-US"/>
              <a:t>中的值，可以回头看一下，都是在定义</a:t>
            </a:r>
            <a:r>
              <a:rPr lang="en-US" altLang="zh-CN"/>
              <a:t>input</a:t>
            </a:r>
            <a:r>
              <a:rPr lang="zh-CN" altLang="en-US"/>
              <a:t>的时候直接给定的</a:t>
            </a:r>
            <a:endParaRPr lang="en-US" altLang="zh-CN"/>
          </a:p>
          <a:p>
            <a:pPr lvl="1"/>
            <a:r>
              <a:rPr lang="zh-CN" altLang="en-US"/>
              <a:t>但是真实开发中，这些</a:t>
            </a:r>
            <a:r>
              <a:rPr lang="en-US" altLang="zh-CN"/>
              <a:t>input</a:t>
            </a:r>
            <a:r>
              <a:rPr lang="zh-CN" altLang="en-US"/>
              <a:t>的值可能是从网络获取或定义在</a:t>
            </a:r>
            <a:r>
              <a:rPr lang="en-US" altLang="zh-CN"/>
              <a:t>data</a:t>
            </a:r>
            <a:r>
              <a:rPr lang="zh-CN" altLang="en-US"/>
              <a:t>中的</a:t>
            </a:r>
            <a:endParaRPr lang="en-US" altLang="zh-CN"/>
          </a:p>
          <a:p>
            <a:pPr lvl="1"/>
            <a:r>
              <a:rPr lang="zh-CN" altLang="en-US"/>
              <a:t>所以我们可以通过</a:t>
            </a:r>
            <a:r>
              <a:rPr lang="en-US" altLang="zh-CN"/>
              <a:t>v-bind:value</a:t>
            </a:r>
            <a:r>
              <a:rPr lang="zh-CN" altLang="en-US"/>
              <a:t>动态的给</a:t>
            </a:r>
            <a:r>
              <a:rPr lang="en-US" altLang="zh-CN"/>
              <a:t>value</a:t>
            </a:r>
            <a:r>
              <a:rPr lang="zh-CN" altLang="en-US"/>
              <a:t>绑定值</a:t>
            </a:r>
            <a:endParaRPr lang="en-US" altLang="zh-CN"/>
          </a:p>
          <a:p>
            <a:pPr lvl="1"/>
            <a:r>
              <a:rPr lang="zh-CN" altLang="en-US"/>
              <a:t>这不就是</a:t>
            </a:r>
            <a:r>
              <a:rPr lang="en-US" altLang="zh-CN"/>
              <a:t>v-bind</a:t>
            </a:r>
            <a:r>
              <a:rPr lang="zh-CN" altLang="en-US"/>
              <a:t>嘛？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54EB24-C258-4F55-9366-205260C6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3612093"/>
            <a:ext cx="5616624" cy="2984713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7B9C3B-86E6-470F-A29B-ED3637C3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37E33D4-FA3B-4078-A756-F645F3D2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280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ACCEB-3264-46DE-8F8F-5940E9E9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修饰符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623F14-6634-443A-A008-53F7999F3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615926"/>
            <a:ext cx="5976664" cy="484696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871BD5-9867-46A4-BEAF-D444DDFA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234B1-270B-479A-8AD9-19FE08333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142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78CDB-A2CD-493B-ABEF-6DCAF52C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什么是组件化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0A1429-2F82-4CBC-AE43-A35F80FF11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人面对复杂问题的处理方式：</a:t>
            </a:r>
            <a:endParaRPr lang="en-US" altLang="zh-CN"/>
          </a:p>
          <a:p>
            <a:pPr lvl="1"/>
            <a:r>
              <a:rPr lang="zh-CN" altLang="en-US"/>
              <a:t>任何一个人处理信息的逻辑的问题时，我们不太可能一次性搞定一大堆的内容</a:t>
            </a:r>
            <a:endParaRPr lang="en-US" altLang="zh-CN"/>
          </a:p>
          <a:p>
            <a:pPr lvl="1"/>
            <a:r>
              <a:rPr lang="zh-CN" altLang="en-US"/>
              <a:t>但是，我们人有一种天生的能力，就是将问题进行拆解</a:t>
            </a:r>
            <a:endParaRPr lang="en-US" altLang="zh-CN"/>
          </a:p>
          <a:p>
            <a:pPr lvl="1"/>
            <a:r>
              <a:rPr lang="zh-CN" altLang="en-US"/>
              <a:t>如果将一个复杂的问题，拆分成很多个可以处理的小问题，再将其放在整体当中，你会发现大的问题也会迎任而解</a:t>
            </a:r>
            <a:endParaRPr lang="en-US" altLang="zh-CN"/>
          </a:p>
          <a:p>
            <a:r>
              <a:rPr lang="zh-CN" altLang="en-US"/>
              <a:t>组件化也是类似的思想：</a:t>
            </a:r>
            <a:endParaRPr lang="en-US" altLang="zh-CN"/>
          </a:p>
          <a:p>
            <a:pPr lvl="1"/>
            <a:r>
              <a:rPr lang="zh-CN" altLang="en-US"/>
              <a:t>如果我们将一个页面中所有的处理逻辑全部放在一起，处理起来就会变得非常复杂，而且不利于后续的管理以及扩展</a:t>
            </a:r>
            <a:endParaRPr lang="en-US" altLang="zh-CN"/>
          </a:p>
          <a:p>
            <a:pPr lvl="1"/>
            <a:r>
              <a:rPr lang="zh-CN" altLang="en-US"/>
              <a:t>但如果，我们讲一个页面拆分成一个小小的功能块，每个功能完成属性自己这部分独立的功能，那么之后整个页面的管理和维护就变得非常容易了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CED6621-0208-4ECD-8042-0AF74F8FF5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807" y="1825625"/>
            <a:ext cx="4562386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9F2C96-E449-4200-AC92-8EC02FA3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9658179-0313-4BD8-B4F6-28AC7C39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567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84631-7290-4BCF-BB8E-08AEA747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组件化思想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49FC6D3-1AB7-411E-81B5-3F4588F88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组件化是</a:t>
            </a:r>
            <a:r>
              <a:rPr lang="en-US" altLang="zh-CN"/>
              <a:t>vue.js</a:t>
            </a:r>
            <a:r>
              <a:rPr lang="zh-CN" altLang="en-US"/>
              <a:t>中的重要思想</a:t>
            </a:r>
            <a:endParaRPr lang="en-US" altLang="zh-CN"/>
          </a:p>
          <a:p>
            <a:pPr lvl="1"/>
            <a:r>
              <a:rPr lang="zh-CN" altLang="en-US"/>
              <a:t>它是提供了一种抽象，让我们可以开发出一个个独立的可复用的小组件来构造我们的应用</a:t>
            </a:r>
            <a:endParaRPr lang="en-US" altLang="zh-CN"/>
          </a:p>
          <a:p>
            <a:pPr lvl="1"/>
            <a:r>
              <a:rPr lang="zh-CN" altLang="en-US"/>
              <a:t>任何的应用都会被抽象成一棵组件树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endParaRPr lang="en-US" altLang="zh-CN"/>
          </a:p>
          <a:p>
            <a:r>
              <a:rPr lang="zh-CN" altLang="en-US"/>
              <a:t>组件化思想的应用</a:t>
            </a:r>
            <a:endParaRPr lang="en-US" altLang="zh-CN"/>
          </a:p>
          <a:p>
            <a:pPr lvl="1"/>
            <a:r>
              <a:rPr lang="zh-CN" altLang="en-US"/>
              <a:t>有了组件化的思想，我们在之后 的开发中就要充分利用它。</a:t>
            </a:r>
            <a:endParaRPr lang="en-US" altLang="zh-CN"/>
          </a:p>
          <a:p>
            <a:pPr lvl="1"/>
            <a:r>
              <a:rPr lang="zh-CN" altLang="en-US"/>
              <a:t>尽可能的将页面拆分成一个个小的、可复用的组件</a:t>
            </a:r>
            <a:endParaRPr lang="en-US" altLang="zh-CN"/>
          </a:p>
          <a:p>
            <a:pPr lvl="1"/>
            <a:r>
              <a:rPr lang="zh-CN" altLang="en-US"/>
              <a:t>这样让我们的代码更加方便组织和管理，并且扩展性也更强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77C2A2-CC89-4D21-8024-B3EE335E5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907729"/>
            <a:ext cx="5833864" cy="1864498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6D071C-395B-43E5-B78C-324C5552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56FC624-58FE-43F9-8DB3-2CC1A1D67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33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67127-CCF2-4322-90D2-8656A0EC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注册组件的基本步骤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99A6A-C4F2-4A60-85F4-D3F80C70B7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组件的使用分成三个步骤</a:t>
            </a:r>
            <a:endParaRPr lang="en-US" altLang="zh-CN"/>
          </a:p>
          <a:p>
            <a:pPr lvl="1"/>
            <a:r>
              <a:rPr lang="zh-CN" altLang="en-US"/>
              <a:t>创建组件构造器</a:t>
            </a:r>
            <a:endParaRPr lang="en-US" altLang="zh-CN"/>
          </a:p>
          <a:p>
            <a:pPr lvl="1"/>
            <a:r>
              <a:rPr lang="zh-CN" altLang="en-US"/>
              <a:t>注册组件</a:t>
            </a:r>
            <a:endParaRPr lang="en-US" altLang="zh-CN"/>
          </a:p>
          <a:p>
            <a:pPr lvl="1"/>
            <a:r>
              <a:rPr lang="zh-CN" altLang="en-US"/>
              <a:t>使用组件</a:t>
            </a:r>
            <a:endParaRPr lang="en-US" altLang="zh-CN"/>
          </a:p>
          <a:p>
            <a:r>
              <a:rPr lang="zh-CN" altLang="en-US"/>
              <a:t>我们来看通过代码如何注册组件</a:t>
            </a:r>
            <a:endParaRPr lang="en-US" altLang="zh-CN"/>
          </a:p>
          <a:p>
            <a:r>
              <a:rPr lang="zh-CN" altLang="en-US"/>
              <a:t>查看运行结果：</a:t>
            </a:r>
            <a:endParaRPr lang="en-US" altLang="zh-CN"/>
          </a:p>
          <a:p>
            <a:pPr lvl="1"/>
            <a:r>
              <a:rPr lang="zh-CN" altLang="en-US"/>
              <a:t>和直接使用一个</a:t>
            </a:r>
            <a:r>
              <a:rPr lang="en-US" altLang="zh-CN"/>
              <a:t>div</a:t>
            </a:r>
            <a:r>
              <a:rPr lang="zh-CN" altLang="en-US"/>
              <a:t>看起来并没有什么区别</a:t>
            </a:r>
            <a:endParaRPr lang="en-US" altLang="zh-CN"/>
          </a:p>
          <a:p>
            <a:pPr lvl="1"/>
            <a:r>
              <a:rPr lang="zh-CN" altLang="en-US"/>
              <a:t>但是我们可以设想，如果很多地方都要显示这样的信息，我们是不是就可以直接使用</a:t>
            </a:r>
            <a:r>
              <a:rPr lang="en-US" altLang="zh-CN"/>
              <a:t>&lt;my-cpn&gt;&lt;/my-cpn&gt;</a:t>
            </a:r>
            <a:r>
              <a:rPr lang="zh-CN" altLang="en-US"/>
              <a:t>来完成呢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10BFE1-6CDA-4FB6-9765-C986944DD4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1984" y="1484784"/>
            <a:ext cx="2501105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63D5D9-9587-457E-B939-58C28759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089" y="764704"/>
            <a:ext cx="3116850" cy="559356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AF87D5-DB57-46C8-BA1D-B1784982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624FD3D-E420-49AC-8EDE-BE5DBDF4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06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3DB15-F4C8-4B75-9361-199F90F6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注册组件步骤解析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861667C-595E-4A7D-BCDD-FF659B517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392" y="1825625"/>
            <a:ext cx="9835216" cy="4351338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9FC422-E901-430E-A719-08F64442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28F60E-1FD1-4E15-AC8D-CE8A4473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38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5A305-BCC6-4186-87F1-D54C06C4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全局组件与局部组件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F81B71-6456-41A0-9CBA-8B2EB6FE5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7560" cy="4351338"/>
          </a:xfrm>
        </p:spPr>
        <p:txBody>
          <a:bodyPr/>
          <a:lstStyle/>
          <a:p>
            <a:r>
              <a:rPr lang="zh-CN" altLang="en-US" sz="1800"/>
              <a:t>当我们通过调用</a:t>
            </a:r>
            <a:r>
              <a:rPr lang="en-US" altLang="zh-CN" sz="1800"/>
              <a:t>Vue.component()</a:t>
            </a:r>
            <a:r>
              <a:rPr lang="zh-CN" altLang="en-US" sz="1800"/>
              <a:t>注册组件时，组件的注册是全局的</a:t>
            </a:r>
            <a:endParaRPr lang="en-US" altLang="zh-CN" sz="1800"/>
          </a:p>
          <a:p>
            <a:pPr lvl="1"/>
            <a:r>
              <a:rPr lang="zh-CN" altLang="en-US"/>
              <a:t>这意味着该组件可以在任意</a:t>
            </a:r>
            <a:r>
              <a:rPr lang="en-US" altLang="zh-CN"/>
              <a:t>vue</a:t>
            </a:r>
            <a:r>
              <a:rPr lang="zh-CN" altLang="en-US"/>
              <a:t>实例下使用</a:t>
            </a:r>
            <a:endParaRPr lang="en-US" altLang="zh-CN"/>
          </a:p>
          <a:p>
            <a:r>
              <a:rPr lang="zh-CN" altLang="en-US" sz="1800"/>
              <a:t>如果我们注册的组件是挂载在某个实例中，那么就是一个局部组件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5834CD-20AE-4A12-AB39-2776BE25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535536"/>
            <a:ext cx="3456384" cy="63224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48EA85-552A-437A-8212-1E9D7E21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620689"/>
            <a:ext cx="4104456" cy="6094744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F00109-F0EC-4F9C-A650-7BD902C4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738E88-0D61-46A5-B60E-E6A88803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369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0CC32-22D7-40B7-BAC9-EC29E91B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父组件与子组件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E5BE2F-1CE3-49BB-B16C-D7F868821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7808" y="692696"/>
            <a:ext cx="4392488" cy="602968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E23E8A-B38B-49F4-80FA-F90E6C91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CC0D69-E782-47F6-8CAE-40A9AF45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DE165A9-46AD-4C30-8EE2-67A7F161CE57}"/>
              </a:ext>
            </a:extLst>
          </p:cNvPr>
          <p:cNvSpPr/>
          <p:nvPr/>
        </p:nvSpPr>
        <p:spPr>
          <a:xfrm>
            <a:off x="4871864" y="3356992"/>
            <a:ext cx="1512168" cy="108012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09A3CFF-58AE-4F67-9203-E2BD3EEF1F50}"/>
              </a:ext>
            </a:extLst>
          </p:cNvPr>
          <p:cNvCxnSpPr/>
          <p:nvPr/>
        </p:nvCxnSpPr>
        <p:spPr>
          <a:xfrm>
            <a:off x="6384032" y="3861048"/>
            <a:ext cx="2592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5B7D6A6-55E4-4BCA-A193-94453977656B}"/>
              </a:ext>
            </a:extLst>
          </p:cNvPr>
          <p:cNvSpPr txBox="1"/>
          <p:nvPr/>
        </p:nvSpPr>
        <p:spPr>
          <a:xfrm>
            <a:off x="8976320" y="3331021"/>
            <a:ext cx="31470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在刚开始的时候会来到实例</a:t>
            </a:r>
            <a:r>
              <a:rPr lang="en-US" altLang="zh-CN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，看到</a:t>
            </a:r>
            <a:endParaRPr lang="en-US" altLang="zh-CN" sz="140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有注册</a:t>
            </a:r>
            <a:r>
              <a:rPr lang="en-US" altLang="zh-CN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局部</a:t>
            </a:r>
            <a:r>
              <a:rPr lang="en-US" altLang="zh-CN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就会去</a:t>
            </a:r>
            <a:r>
              <a:rPr lang="en-US" altLang="zh-CN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cpnC2,</a:t>
            </a:r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然后应会</a:t>
            </a:r>
            <a:endParaRPr lang="en-US" altLang="zh-CN" sz="140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进行编译，而当时在</a:t>
            </a:r>
            <a:r>
              <a:rPr lang="en-US" altLang="zh-CN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cpnC2</a:t>
            </a:r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，也注册了</a:t>
            </a:r>
            <a:endParaRPr lang="en-US" altLang="zh-CN" sz="140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那么</a:t>
            </a:r>
            <a:r>
              <a:rPr lang="en-US" altLang="zh-CN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cpn1</a:t>
            </a:r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就已经填的成</a:t>
            </a:r>
            <a:r>
              <a:rPr lang="en-US" altLang="zh-CN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代码了，</a:t>
            </a:r>
            <a:endParaRPr lang="en-US" altLang="zh-CN" sz="140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如果你再使用</a:t>
            </a:r>
            <a:r>
              <a:rPr lang="en-US" altLang="zh-CN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&lt;cpn1/&gt;</a:t>
            </a:r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就会报错，</a:t>
            </a:r>
            <a:endParaRPr lang="en-US" altLang="zh-CN" sz="1400">
              <a:solidFill>
                <a:srgbClr val="00B05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因为它没有会当没有注册过</a:t>
            </a:r>
          </a:p>
        </p:txBody>
      </p:sp>
    </p:spTree>
    <p:extLst>
      <p:ext uri="{BB962C8B-B14F-4D97-AF65-F5344CB8AC3E}">
        <p14:creationId xmlns:p14="http://schemas.microsoft.com/office/powerpoint/2010/main" val="3425692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75B397D-CBAD-42EA-A30B-8166FC40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组件语法糖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A69E84E-44E2-4C85-ABDC-9C958FA15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全局组件注册语法糖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A6EC193-8C67-4939-B100-298C98C7B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3432" y="2564904"/>
            <a:ext cx="2975255" cy="3684588"/>
          </a:xfr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13C721-198C-40FC-9087-41165A48C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/>
              <a:t>局部组件注册语法糖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41AC876F-16F0-4C00-8EB6-4095F17A2B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6040" y="2564904"/>
            <a:ext cx="2773920" cy="3406435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BAF559-1A63-4A35-884C-D54F7C74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2731F8-5C0E-4315-96A2-CCFB2E52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74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0BFBE-7E03-4564-A2A2-6E2B7072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vue</a:t>
            </a:r>
            <a:r>
              <a:rPr lang="zh-CN" altLang="en-US"/>
              <a:t>中的</a:t>
            </a:r>
            <a:r>
              <a:rPr lang="en-US" altLang="zh-CN"/>
              <a:t>options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EAA47-1A0D-4A54-8439-D93F3812D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你会发现，我们在创建</a:t>
            </a:r>
            <a:r>
              <a:rPr lang="en-US" altLang="zh-CN"/>
              <a:t>Vue</a:t>
            </a:r>
            <a:r>
              <a:rPr lang="zh-CN" altLang="en-US"/>
              <a:t>实例的时候，传入了一个对象</a:t>
            </a:r>
            <a:r>
              <a:rPr lang="en-US" altLang="zh-CN"/>
              <a:t>options</a:t>
            </a:r>
          </a:p>
          <a:p>
            <a:r>
              <a:rPr lang="zh-CN" altLang="en-US"/>
              <a:t>这个</a:t>
            </a:r>
            <a:r>
              <a:rPr lang="en-US" altLang="zh-CN"/>
              <a:t>option</a:t>
            </a:r>
            <a:r>
              <a:rPr lang="zh-CN" altLang="en-US"/>
              <a:t>中可以包含哪些选项呢？</a:t>
            </a:r>
            <a:endParaRPr lang="en-US" altLang="zh-CN"/>
          </a:p>
          <a:p>
            <a:pPr lvl="1"/>
            <a:r>
              <a:rPr lang="zh-CN" altLang="en-US"/>
              <a:t>详细解析：</a:t>
            </a:r>
            <a:r>
              <a:rPr lang="en-US" altLang="zh-CN">
                <a:hlinkClick r:id="rId2"/>
              </a:rPr>
              <a:t>https://cn.vuejs.org/v2/api/#logo</a:t>
            </a:r>
            <a:endParaRPr lang="en-US" altLang="zh-CN"/>
          </a:p>
          <a:p>
            <a:r>
              <a:rPr lang="zh-CN" altLang="en-US"/>
              <a:t>目前掌握这些选项：</a:t>
            </a:r>
            <a:endParaRPr lang="en-US" altLang="zh-CN"/>
          </a:p>
          <a:p>
            <a:pPr lvl="1"/>
            <a:r>
              <a:rPr lang="en-US" altLang="zh-CN"/>
              <a:t>El:</a:t>
            </a:r>
          </a:p>
          <a:p>
            <a:pPr lvl="2"/>
            <a:r>
              <a:rPr lang="zh-CN" altLang="en-US"/>
              <a:t>类型：</a:t>
            </a:r>
            <a:r>
              <a:rPr lang="en-US" altLang="zh-CN"/>
              <a:t>string || HTMLElement</a:t>
            </a:r>
          </a:p>
          <a:p>
            <a:pPr lvl="2"/>
            <a:r>
              <a:rPr lang="zh-CN" altLang="en-US"/>
              <a:t>作用：决定之后</a:t>
            </a:r>
            <a:r>
              <a:rPr lang="en-US" altLang="zh-CN"/>
              <a:t>vue</a:t>
            </a:r>
            <a:r>
              <a:rPr lang="zh-CN" altLang="en-US"/>
              <a:t>实例会管理哪一个</a:t>
            </a:r>
            <a:r>
              <a:rPr lang="en-US" altLang="zh-CN"/>
              <a:t>DOM</a:t>
            </a:r>
          </a:p>
          <a:p>
            <a:pPr lvl="1"/>
            <a:r>
              <a:rPr lang="en-US" altLang="zh-CN"/>
              <a:t>Data:</a:t>
            </a:r>
          </a:p>
          <a:p>
            <a:pPr lvl="2"/>
            <a:r>
              <a:rPr lang="zh-CN" altLang="en-US"/>
              <a:t>类型：</a:t>
            </a:r>
            <a:r>
              <a:rPr lang="en-US" altLang="zh-CN"/>
              <a:t>Object || function(</a:t>
            </a:r>
            <a:r>
              <a:rPr lang="zh-CN" altLang="en-US"/>
              <a:t>组件中</a:t>
            </a:r>
            <a:r>
              <a:rPr lang="en-US" altLang="zh-CN"/>
              <a:t>data</a:t>
            </a:r>
            <a:r>
              <a:rPr lang="zh-CN" altLang="en-US"/>
              <a:t>必须是一个函数</a:t>
            </a:r>
            <a:r>
              <a:rPr lang="en-US" altLang="zh-CN"/>
              <a:t>)</a:t>
            </a:r>
          </a:p>
          <a:p>
            <a:pPr lvl="2"/>
            <a:r>
              <a:rPr lang="zh-CN" altLang="en-US"/>
              <a:t>作用：</a:t>
            </a:r>
            <a:r>
              <a:rPr lang="en-US" altLang="zh-CN"/>
              <a:t>Vue</a:t>
            </a:r>
            <a:r>
              <a:rPr lang="zh-CN" altLang="en-US"/>
              <a:t>实例对应的数据对象</a:t>
            </a:r>
            <a:endParaRPr lang="en-US" altLang="zh-CN"/>
          </a:p>
          <a:p>
            <a:pPr lvl="1"/>
            <a:r>
              <a:rPr lang="en-US" altLang="zh-CN"/>
              <a:t>Methods:</a:t>
            </a:r>
          </a:p>
          <a:p>
            <a:pPr lvl="2"/>
            <a:r>
              <a:rPr lang="zh-CN" altLang="en-US"/>
              <a:t>类型：</a:t>
            </a:r>
            <a:r>
              <a:rPr lang="en-US" altLang="zh-CN"/>
              <a:t>{[key:string]:functon}</a:t>
            </a:r>
          </a:p>
          <a:p>
            <a:pPr lvl="2"/>
            <a:r>
              <a:rPr lang="zh-CN" altLang="en-US"/>
              <a:t>作用：定义属于</a:t>
            </a:r>
            <a:r>
              <a:rPr lang="en-US" altLang="zh-CN"/>
              <a:t>Vuer</a:t>
            </a:r>
            <a:r>
              <a:rPr lang="zh-CN" altLang="en-US"/>
              <a:t>的一些方法，可以在其他地方调用，也可以在指令中使用</a:t>
            </a: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EC978A-FDFC-4940-8559-72242D83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D7AB49-7224-447C-82BA-DAD8E578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640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E1E26-DB01-472D-9215-BF58FD6C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组件原始写法与语法糖对比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CB6631-2F4C-4AEE-9436-358EC7599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组件原始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79E047-6A86-4CAF-84CA-EF1B85776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/>
              <a:t>组件语法糖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ED5EA32-D079-43F1-A99E-268AD3715F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544271" y="365125"/>
            <a:ext cx="2985741" cy="6128519"/>
          </a:xfr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46496D2-2EDB-4193-B6A0-DA50EB5E9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87809" y="1693127"/>
            <a:ext cx="2682747" cy="4814516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B762152-B91C-4EAE-AF70-6CAF8C90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C965C5-2796-42D0-9F18-AEA07C42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44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D438C43-4334-469B-ABD3-7E2397B1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模块的分离写法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38CB9F0-2EEC-42DB-9725-3247CD4B4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使用</a:t>
            </a:r>
            <a:r>
              <a:rPr lang="en-US" altLang="zh-CN"/>
              <a:t>&lt;script&gt;</a:t>
            </a:r>
            <a:r>
              <a:rPr lang="zh-CN" altLang="en-US"/>
              <a:t>标签</a:t>
            </a:r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&lt;template&gt;</a:t>
            </a:r>
            <a:r>
              <a:rPr lang="zh-CN" altLang="en-US"/>
              <a:t>标签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0BB086-7625-4C22-80E1-45446A957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9682"/>
            <a:ext cx="2448272" cy="35010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366372-DB07-4323-9425-4659E60D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2671245"/>
            <a:ext cx="3193057" cy="3817951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1E83B0-97E7-408B-8D12-C693A0A9E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557BA7-4590-4D21-9185-E8FDA5D2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459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A7C4E-2402-44C1-9D2D-85CE6A06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组件可以访问</a:t>
            </a:r>
            <a:r>
              <a:rPr lang="en-US" altLang="zh-CN"/>
              <a:t>Vue</a:t>
            </a:r>
            <a:r>
              <a:rPr lang="zh-CN" altLang="en-US"/>
              <a:t>实例数据吗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7C6F28-B631-4350-8849-CD5993108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组件是一个单独功能模块的封闭：</a:t>
            </a:r>
            <a:endParaRPr lang="en-US" altLang="zh-CN"/>
          </a:p>
          <a:p>
            <a:pPr lvl="1"/>
            <a:r>
              <a:rPr lang="zh-CN" altLang="en-US"/>
              <a:t>这个模块有属于自己的</a:t>
            </a:r>
            <a:r>
              <a:rPr lang="en-US" altLang="zh-CN"/>
              <a:t>HTML</a:t>
            </a:r>
            <a:r>
              <a:rPr lang="zh-CN" altLang="en-US"/>
              <a:t>模块，也应该有属于自己的数据</a:t>
            </a:r>
            <a:r>
              <a:rPr lang="en-US" altLang="zh-CN"/>
              <a:t>data</a:t>
            </a:r>
          </a:p>
          <a:p>
            <a:r>
              <a:rPr lang="zh-CN" altLang="en-US"/>
              <a:t>组件中的数据是保存在哪里呢？顶层的</a:t>
            </a:r>
            <a:r>
              <a:rPr lang="en-US" altLang="zh-CN"/>
              <a:t>Vue</a:t>
            </a:r>
            <a:r>
              <a:rPr lang="zh-CN" altLang="en-US"/>
              <a:t>实例中吗？</a:t>
            </a:r>
            <a:endParaRPr lang="en-US" altLang="zh-CN"/>
          </a:p>
          <a:p>
            <a:pPr lvl="1"/>
            <a:r>
              <a:rPr lang="zh-CN" altLang="en-US"/>
              <a:t>我们来测试一下，组件中能不能直接访问</a:t>
            </a:r>
            <a:r>
              <a:rPr lang="en-US" altLang="zh-CN"/>
              <a:t>vue</a:t>
            </a:r>
            <a:r>
              <a:rPr lang="zh-CN" altLang="en-US"/>
              <a:t>实例中的</a:t>
            </a:r>
            <a:r>
              <a:rPr lang="en-US" altLang="zh-CN"/>
              <a:t>data</a:t>
            </a:r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5A50CA-FAEA-4428-95E9-6D588AE6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3832089"/>
            <a:ext cx="8496944" cy="3025911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27A1C8A-9D2F-426A-A1FD-74E6456B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6E0CB80-C0F1-482A-AE43-4C05020F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909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7B5FB-6EC9-4272-8295-3DD2237D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组件数据的存放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BABD37-6931-4A74-9BC9-A5250918B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组件自己的数据存放在哪里呢</a:t>
            </a:r>
            <a:endParaRPr lang="en-US" altLang="zh-CN"/>
          </a:p>
          <a:p>
            <a:pPr lvl="1"/>
            <a:r>
              <a:rPr lang="zh-CN" altLang="en-US"/>
              <a:t>组件对象也有一个</a:t>
            </a:r>
            <a:r>
              <a:rPr lang="en-US" altLang="zh-CN"/>
              <a:t>data</a:t>
            </a:r>
            <a:r>
              <a:rPr lang="zh-CN" altLang="en-US"/>
              <a:t>属性（也可以有</a:t>
            </a:r>
            <a:r>
              <a:rPr lang="en-US" altLang="zh-CN"/>
              <a:t>methods</a:t>
            </a:r>
            <a:r>
              <a:rPr lang="zh-CN" altLang="en-US"/>
              <a:t>等属性，下面我们有用到）</a:t>
            </a:r>
            <a:endParaRPr lang="en-US" altLang="zh-CN"/>
          </a:p>
          <a:p>
            <a:pPr lvl="1"/>
            <a:r>
              <a:rPr lang="zh-CN" altLang="en-US"/>
              <a:t>只是这个</a:t>
            </a:r>
            <a:r>
              <a:rPr lang="en-US" altLang="zh-CN">
                <a:solidFill>
                  <a:srgbClr val="00B050"/>
                </a:solidFill>
              </a:rPr>
              <a:t>data</a:t>
            </a:r>
            <a:r>
              <a:rPr lang="zh-CN" altLang="en-US">
                <a:solidFill>
                  <a:srgbClr val="00B050"/>
                </a:solidFill>
              </a:rPr>
              <a:t>属性必须是一个函数</a:t>
            </a:r>
            <a:endParaRPr lang="en-US" altLang="zh-CN">
              <a:solidFill>
                <a:srgbClr val="00B050"/>
              </a:solidFill>
            </a:endParaRPr>
          </a:p>
          <a:p>
            <a:pPr lvl="1"/>
            <a:r>
              <a:rPr lang="zh-CN" altLang="en-US"/>
              <a:t>而且这个函数返回一个对象，在对象内部保存着数据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17F5A1-F954-45AD-8BBF-0B9910F09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143729"/>
            <a:ext cx="3024336" cy="36780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E46872-28D4-42B7-8CF4-B825C5D95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3199786"/>
            <a:ext cx="2736304" cy="3658214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42076D-BC0C-4908-96A5-85079312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5D8EDC-7174-4282-9549-6DE60291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0299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E3E7E-CE66-4D57-887D-28A53848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组件中的</a:t>
            </a:r>
            <a:r>
              <a:rPr lang="en-US" altLang="zh-CN"/>
              <a:t>data</a:t>
            </a:r>
            <a:r>
              <a:rPr lang="zh-CN" altLang="en-US"/>
              <a:t>为什么必须是一个函数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29B852-A79D-481C-9F21-F7C35BF31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844824"/>
            <a:ext cx="3048145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8D49EF-6EFC-4134-8E8B-C6D8BEA1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359" y="548680"/>
            <a:ext cx="2522439" cy="7925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2E5B9D-E9A8-47ED-BA42-EDE64119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8869" y="317641"/>
            <a:ext cx="2156647" cy="28120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CDD772-AF97-4F0A-A5BF-2AD56C7D9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084" y="5400622"/>
            <a:ext cx="2697714" cy="7620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762089-5704-4AAB-B137-4ECE82B71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8869" y="3602802"/>
            <a:ext cx="2232853" cy="303302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975123F-81DD-4F6E-82FA-52F2BF4C1B0F}"/>
              </a:ext>
            </a:extLst>
          </p:cNvPr>
          <p:cNvSpPr txBox="1"/>
          <p:nvPr/>
        </p:nvSpPr>
        <p:spPr>
          <a:xfrm>
            <a:off x="5735960" y="16906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函数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5846DC-2BFC-46A9-921B-921D83DCC9D2}"/>
              </a:ext>
            </a:extLst>
          </p:cNvPr>
          <p:cNvSpPr txBox="1"/>
          <p:nvPr/>
        </p:nvSpPr>
        <p:spPr>
          <a:xfrm>
            <a:off x="5879976" y="51193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对象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37194F-A8C5-4404-9646-7B47FDC68B89}"/>
              </a:ext>
            </a:extLst>
          </p:cNvPr>
          <p:cNvSpPr txBox="1"/>
          <p:nvPr/>
        </p:nvSpPr>
        <p:spPr>
          <a:xfrm>
            <a:off x="4718793" y="3212976"/>
            <a:ext cx="2441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这就涉及到内存的问题</a:t>
            </a:r>
            <a:endParaRPr lang="en-US" altLang="zh-CN" sz="1600"/>
          </a:p>
          <a:p>
            <a:r>
              <a:rPr lang="zh-CN" altLang="en-US" sz="1600"/>
              <a:t>就相当于一个闭包，每</a:t>
            </a:r>
            <a:endParaRPr lang="en-US" altLang="zh-CN" sz="1600"/>
          </a:p>
          <a:p>
            <a:r>
              <a:rPr lang="zh-CN" altLang="en-US" sz="1600"/>
              <a:t>一个函数都保存了单独的</a:t>
            </a:r>
            <a:endParaRPr lang="en-US" altLang="zh-CN" sz="1600"/>
          </a:p>
          <a:p>
            <a:r>
              <a:rPr lang="zh-CN" altLang="en-US" sz="1600"/>
              <a:t>变量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8946EB-A87D-47F8-8757-8C0A14F0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D3970C0-9ABC-4D56-9D30-E2F59FED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59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55194-FB20-4D96-B7F2-DDFF0969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组件中的</a:t>
            </a:r>
            <a:r>
              <a:rPr lang="en-US" altLang="zh-CN"/>
              <a:t>data</a:t>
            </a:r>
            <a:r>
              <a:rPr lang="zh-CN" altLang="en-US"/>
              <a:t>为什么必须是一个函数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7ED78E-F0A0-4BCA-A8FA-FACAAB3EC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40" y="1916832"/>
            <a:ext cx="2823160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EA8400-94BB-42EC-B240-52701BBD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95F557-D18A-46EB-89AB-EBAC7FF7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218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6D2361-F70F-4173-A998-2078691B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父子组件通信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0B522-53FB-4435-95A9-9A5BCCF7C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/>
              <a:t>在上一个小节中，我们提到了子组件是不能引用父组件或者</a:t>
            </a:r>
            <a:r>
              <a:rPr lang="en-US" altLang="zh-CN"/>
              <a:t>vue</a:t>
            </a:r>
            <a:r>
              <a:rPr lang="zh-CN" altLang="en-US"/>
              <a:t>实例数据的</a:t>
            </a:r>
            <a:endParaRPr lang="en-US" altLang="zh-CN"/>
          </a:p>
          <a:p>
            <a:r>
              <a:rPr lang="zh-CN" altLang="en-US"/>
              <a:t>但是，在开发中，往往一些数据确实需要从上层传递到下层：</a:t>
            </a:r>
            <a:endParaRPr lang="en-US" altLang="zh-CN"/>
          </a:p>
          <a:p>
            <a:pPr lvl="1"/>
            <a:r>
              <a:rPr lang="zh-CN" altLang="en-US"/>
              <a:t>比如在一个页面中，我们从服务器请求到了很多的数据</a:t>
            </a:r>
            <a:endParaRPr lang="en-US" altLang="zh-CN"/>
          </a:p>
          <a:p>
            <a:pPr lvl="1"/>
            <a:r>
              <a:rPr lang="zh-CN" altLang="en-US"/>
              <a:t>其中一部分数据，并非是我们整个页面的大组件来展示的，而是需要下面的子组件进行展示</a:t>
            </a:r>
            <a:endParaRPr lang="en-US" altLang="zh-CN"/>
          </a:p>
          <a:p>
            <a:pPr lvl="1"/>
            <a:r>
              <a:rPr lang="zh-CN" altLang="en-US"/>
              <a:t>这个时候，并不会让子组件再一次发送一个网络请求，而是直接</a:t>
            </a:r>
            <a:r>
              <a:rPr lang="zh-CN" altLang="en-US" b="1">
                <a:solidFill>
                  <a:srgbClr val="00B050"/>
                </a:solidFill>
              </a:rPr>
              <a:t>让大组件</a:t>
            </a:r>
            <a:r>
              <a:rPr lang="en-US" altLang="zh-CN" b="1">
                <a:solidFill>
                  <a:srgbClr val="00B050"/>
                </a:solidFill>
              </a:rPr>
              <a:t>(</a:t>
            </a:r>
            <a:r>
              <a:rPr lang="zh-CN" altLang="en-US" b="1">
                <a:solidFill>
                  <a:srgbClr val="00B050"/>
                </a:solidFill>
              </a:rPr>
              <a:t>父组件</a:t>
            </a:r>
            <a:r>
              <a:rPr lang="en-US" altLang="zh-CN" b="1">
                <a:solidFill>
                  <a:srgbClr val="00B050"/>
                </a:solidFill>
              </a:rPr>
              <a:t>)</a:t>
            </a:r>
            <a:r>
              <a:rPr lang="zh-CN" altLang="en-US" b="1">
                <a:solidFill>
                  <a:srgbClr val="00B050"/>
                </a:solidFill>
              </a:rPr>
              <a:t>将数据传递给小组件</a:t>
            </a:r>
            <a:r>
              <a:rPr lang="en-US" altLang="zh-CN" b="1">
                <a:solidFill>
                  <a:srgbClr val="00B050"/>
                </a:solidFill>
              </a:rPr>
              <a:t>(</a:t>
            </a:r>
            <a:r>
              <a:rPr lang="zh-CN" altLang="en-US" b="1">
                <a:solidFill>
                  <a:srgbClr val="00B050"/>
                </a:solidFill>
              </a:rPr>
              <a:t>子组件</a:t>
            </a:r>
            <a:r>
              <a:rPr lang="en-US" altLang="zh-CN" b="1">
                <a:solidFill>
                  <a:srgbClr val="00B050"/>
                </a:solidFill>
              </a:rPr>
              <a:t>)</a:t>
            </a:r>
          </a:p>
          <a:p>
            <a:r>
              <a:rPr lang="zh-CN" altLang="en-US"/>
              <a:t>如何进行父子组件的通信呢</a:t>
            </a:r>
            <a:r>
              <a:rPr lang="en-US" altLang="zh-CN"/>
              <a:t>?Vue</a:t>
            </a:r>
            <a:r>
              <a:rPr lang="zh-CN" altLang="en-US"/>
              <a:t>官方提到</a:t>
            </a:r>
            <a:endParaRPr lang="en-US" altLang="zh-CN"/>
          </a:p>
          <a:p>
            <a:pPr lvl="1"/>
            <a:r>
              <a:rPr lang="zh-CN" altLang="en-US"/>
              <a:t>通过</a:t>
            </a:r>
            <a:r>
              <a:rPr lang="en-US" altLang="zh-CN"/>
              <a:t>props</a:t>
            </a:r>
            <a:r>
              <a:rPr lang="zh-CN" altLang="en-US"/>
              <a:t>向子组件传递数据</a:t>
            </a:r>
            <a:endParaRPr lang="en-US" altLang="zh-CN"/>
          </a:p>
          <a:p>
            <a:pPr lvl="1"/>
            <a:r>
              <a:rPr lang="zh-CN" altLang="en-US"/>
              <a:t>通过事件向父组件发送信息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在下面代码中，我直接将</a:t>
            </a:r>
            <a:r>
              <a:rPr lang="en-US" altLang="zh-CN"/>
              <a:t>vue</a:t>
            </a:r>
            <a:r>
              <a:rPr lang="zh-CN" altLang="en-US"/>
              <a:t>实例当做父组件，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并且其中包含子组件来简化代码</a:t>
            </a:r>
            <a:endParaRPr lang="en-US" altLang="zh-CN"/>
          </a:p>
          <a:p>
            <a:r>
              <a:rPr lang="zh-CN" altLang="en-US"/>
              <a:t>在真实开发中，</a:t>
            </a:r>
            <a:r>
              <a:rPr lang="en-US" altLang="zh-CN"/>
              <a:t>vue</a:t>
            </a:r>
            <a:r>
              <a:rPr lang="zh-CN" altLang="en-US"/>
              <a:t>实例和子组件的通信和父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组件和子组件的通信过程是一样的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2F9CC2-F279-4A10-A9FE-3C7E6996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793" y="4001294"/>
            <a:ext cx="4847230" cy="2102413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2D9BD018-CE03-4C0D-8A4D-F81ED9D1F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7E9E79A-0B88-40BF-9F15-002C2976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040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CEF42-D0F4-4ACF-BD0E-44C1BF35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props</a:t>
            </a:r>
            <a:r>
              <a:rPr lang="zh-CN" altLang="en-US"/>
              <a:t>基本用法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8BF520-57B1-4789-B20B-D1F97F84D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在组件中，使用选项</a:t>
            </a:r>
            <a:r>
              <a:rPr lang="en-US" altLang="zh-CN"/>
              <a:t>props</a:t>
            </a:r>
            <a:r>
              <a:rPr lang="zh-CN" altLang="en-US"/>
              <a:t>来声明需要从父级接收到的数据</a:t>
            </a:r>
            <a:endParaRPr lang="en-US" altLang="zh-CN"/>
          </a:p>
          <a:p>
            <a:r>
              <a:rPr lang="en-US" altLang="zh-CN"/>
              <a:t>Props</a:t>
            </a:r>
            <a:r>
              <a:rPr lang="zh-CN" altLang="en-US"/>
              <a:t>的值有两种方式</a:t>
            </a:r>
            <a:endParaRPr lang="en-US" altLang="zh-CN"/>
          </a:p>
          <a:p>
            <a:pPr lvl="1"/>
            <a:r>
              <a:rPr lang="zh-CN" altLang="en-US"/>
              <a:t>方式一：</a:t>
            </a:r>
            <a:r>
              <a:rPr lang="zh-CN" altLang="en-US" b="1">
                <a:solidFill>
                  <a:srgbClr val="00B050"/>
                </a:solidFill>
              </a:rPr>
              <a:t>字符串数组</a:t>
            </a:r>
            <a:r>
              <a:rPr lang="zh-CN" altLang="en-US"/>
              <a:t>，数组中的字符串就是传递时的名称</a:t>
            </a:r>
            <a:endParaRPr lang="en-US" altLang="zh-CN"/>
          </a:p>
          <a:p>
            <a:pPr lvl="1"/>
            <a:r>
              <a:rPr lang="zh-CN" altLang="en-US"/>
              <a:t>方式二：</a:t>
            </a:r>
            <a:r>
              <a:rPr lang="zh-CN" altLang="en-US" b="1">
                <a:solidFill>
                  <a:srgbClr val="00B050"/>
                </a:solidFill>
              </a:rPr>
              <a:t>对象</a:t>
            </a:r>
            <a:r>
              <a:rPr lang="zh-CN" altLang="en-US"/>
              <a:t>，对象可以设置传递时的类型，也可以设置默认值等</a:t>
            </a:r>
            <a:endParaRPr lang="en-US" altLang="zh-CN"/>
          </a:p>
          <a:p>
            <a:r>
              <a:rPr lang="zh-CN" altLang="en-US"/>
              <a:t>我们先看一个最简单的</a:t>
            </a:r>
            <a:r>
              <a:rPr lang="en-US" altLang="zh-CN"/>
              <a:t>props</a:t>
            </a:r>
            <a:r>
              <a:rPr lang="zh-CN" altLang="en-US"/>
              <a:t>传递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7FCCBE-5404-4FE3-AD79-F58E7433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48" y="1149300"/>
            <a:ext cx="3740741" cy="5307982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0A6FA74-F6B7-4D13-B90B-3D2DFBA4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57D235E-5621-418C-A947-25F44DB7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470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18AF6-EEC2-4C9B-B4A7-E45F4CB8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Props</a:t>
            </a:r>
            <a:r>
              <a:rPr lang="zh-CN" altLang="en-US"/>
              <a:t>数据验证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8C3384-7E9A-49D1-9124-587008773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600"/>
              <a:t>在前面，我们的</a:t>
            </a:r>
            <a:r>
              <a:rPr lang="en-US" altLang="zh-CN" sz="1600"/>
              <a:t>props</a:t>
            </a:r>
            <a:r>
              <a:rPr lang="zh-CN" altLang="en-US" sz="1600"/>
              <a:t>选项是使用一个数组</a:t>
            </a:r>
            <a:endParaRPr lang="en-US" altLang="zh-CN" sz="1600"/>
          </a:p>
          <a:p>
            <a:r>
              <a:rPr lang="zh-CN" altLang="en-US" sz="1600"/>
              <a:t>我们说过，除了数组之外 ，我们也可以使用对象，</a:t>
            </a:r>
            <a:r>
              <a:rPr lang="zh-CN" altLang="en-US" sz="1600" b="1">
                <a:solidFill>
                  <a:srgbClr val="00B050"/>
                </a:solidFill>
              </a:rPr>
              <a:t>当需要对</a:t>
            </a:r>
            <a:r>
              <a:rPr lang="en-US" altLang="zh-CN" sz="1600" b="1">
                <a:solidFill>
                  <a:srgbClr val="00B050"/>
                </a:solidFill>
              </a:rPr>
              <a:t>props</a:t>
            </a:r>
            <a:r>
              <a:rPr lang="zh-CN" altLang="en-US" sz="1600" b="1">
                <a:solidFill>
                  <a:srgbClr val="00B050"/>
                </a:solidFill>
              </a:rPr>
              <a:t>进行类型等验证时，就需要对象写法了</a:t>
            </a:r>
            <a:endParaRPr lang="en-US" altLang="zh-CN" sz="1600" b="1">
              <a:solidFill>
                <a:srgbClr val="00B050"/>
              </a:solidFill>
            </a:endParaRPr>
          </a:p>
          <a:p>
            <a:endParaRPr lang="en-US" altLang="zh-CN" sz="1600" b="1">
              <a:solidFill>
                <a:srgbClr val="00B050"/>
              </a:solidFill>
            </a:endParaRPr>
          </a:p>
          <a:p>
            <a:r>
              <a:rPr lang="zh-CN" altLang="en-US" sz="1600"/>
              <a:t>验证都支持哪些数据类型呢？</a:t>
            </a:r>
            <a:endParaRPr lang="en-US" altLang="zh-CN" sz="1600"/>
          </a:p>
          <a:p>
            <a:pPr lvl="1"/>
            <a:r>
              <a:rPr lang="en-US" altLang="zh-CN"/>
              <a:t>String</a:t>
            </a:r>
          </a:p>
          <a:p>
            <a:pPr lvl="1"/>
            <a:r>
              <a:rPr lang="en-US" altLang="zh-CN"/>
              <a:t>Number</a:t>
            </a:r>
          </a:p>
          <a:p>
            <a:pPr lvl="1"/>
            <a:r>
              <a:rPr lang="en-US" altLang="zh-CN"/>
              <a:t>Boolean</a:t>
            </a:r>
          </a:p>
          <a:p>
            <a:pPr lvl="1"/>
            <a:r>
              <a:rPr lang="en-US" altLang="zh-CN"/>
              <a:t>Array</a:t>
            </a:r>
          </a:p>
          <a:p>
            <a:pPr lvl="1"/>
            <a:r>
              <a:rPr lang="en-US" altLang="zh-CN"/>
              <a:t>Object</a:t>
            </a:r>
          </a:p>
          <a:p>
            <a:pPr lvl="1"/>
            <a:r>
              <a:rPr lang="en-US" altLang="zh-CN"/>
              <a:t>Date</a:t>
            </a:r>
          </a:p>
          <a:p>
            <a:pPr lvl="1"/>
            <a:r>
              <a:rPr lang="en-US" altLang="zh-CN"/>
              <a:t>Function</a:t>
            </a:r>
          </a:p>
          <a:p>
            <a:pPr lvl="1"/>
            <a:r>
              <a:rPr lang="en-US" altLang="zh-CN"/>
              <a:t>Symbol</a:t>
            </a:r>
          </a:p>
          <a:p>
            <a:r>
              <a:rPr lang="zh-CN" altLang="en-US"/>
              <a:t>当我们有自定义构造函数时，验证也支持自定义的类型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C532D-8998-44A3-AB53-8BC2B3E4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3418544"/>
            <a:ext cx="2931990" cy="15121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7B8EAF-A86B-4DED-AB8C-AD03FEEBB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2517596"/>
            <a:ext cx="3520430" cy="4215547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55DC4C-3CBF-4F2D-8E08-E6EF8E7E2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4DBCA1-9058-41B8-A2A1-C2CE6CB0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8289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CA4D0B-D14B-4E80-9E10-05D05016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Props</a:t>
            </a:r>
            <a:r>
              <a:rPr lang="zh-CN" altLang="en-US"/>
              <a:t>对象写法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846038-641F-4F80-954D-DD9C103BA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11" y="1340768"/>
            <a:ext cx="4434523" cy="259228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D84A44-41E8-4351-8151-4DCC73D7D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66" y="984781"/>
            <a:ext cx="2926545" cy="48884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EE4615-E139-4707-AD18-3939871E3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543" y="984781"/>
            <a:ext cx="3086367" cy="2987299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FAA79E-8B24-4635-9389-76C74998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0D0EA35-9733-4611-AAD5-44ED0498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12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291C2-ECCE-4094-BA4E-B1C39963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生命周期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B112AB-2080-409A-8AC9-3050C8C8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844824"/>
            <a:ext cx="1718198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9BD488-2B20-404B-825F-DA8F05C48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042" y="888145"/>
            <a:ext cx="2303119" cy="58326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6BF508-C186-4C65-809B-E565C6114BDE}"/>
              </a:ext>
            </a:extLst>
          </p:cNvPr>
          <p:cNvSpPr txBox="1"/>
          <p:nvPr/>
        </p:nvSpPr>
        <p:spPr>
          <a:xfrm>
            <a:off x="872363" y="1793736"/>
            <a:ext cx="428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在</a:t>
            </a:r>
            <a:r>
              <a:rPr lang="en-US" altLang="zh-CN"/>
              <a:t>vue</a:t>
            </a:r>
            <a:r>
              <a:rPr lang="zh-CN" altLang="en-US"/>
              <a:t>实例</a:t>
            </a:r>
            <a:r>
              <a:rPr lang="en-US" altLang="zh-CN"/>
              <a:t>options</a:t>
            </a:r>
            <a:r>
              <a:rPr lang="zh-CN" altLang="en-US"/>
              <a:t>中不仅可以传入方法等</a:t>
            </a:r>
            <a:endParaRPr lang="en-US" altLang="zh-CN"/>
          </a:p>
          <a:p>
            <a:r>
              <a:rPr lang="zh-CN" altLang="en-US"/>
              <a:t>还可以传入生命周期</a:t>
            </a:r>
            <a:r>
              <a:rPr lang="zh-CN" altLang="en-US">
                <a:solidFill>
                  <a:srgbClr val="FF0000"/>
                </a:solidFill>
              </a:rPr>
              <a:t>函数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841F3A-B4E3-492B-BFF8-CB3D2DFBE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7AC6EE-BFF6-4BB4-A08D-6C9D4FBB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4316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04B05-E3C9-4547-8ED3-AB776D29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Props</a:t>
            </a:r>
            <a:r>
              <a:rPr lang="zh-CN" altLang="en-US"/>
              <a:t>驼峰标识的问题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853DA-BC8C-4103-9273-A26404A83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V-bind</a:t>
            </a:r>
            <a:r>
              <a:rPr lang="zh-CN" altLang="en-US"/>
              <a:t>在现在的版本中是不支持驼峰的，你必须用‘</a:t>
            </a:r>
            <a:r>
              <a:rPr lang="en-US" altLang="zh-CN"/>
              <a:t>-</a:t>
            </a:r>
            <a:r>
              <a:rPr lang="zh-CN" altLang="en-US"/>
              <a:t>’来连接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9A3BEA-13F9-453D-8581-95A9CF0B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4728"/>
            <a:ext cx="3366342" cy="3912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E27401-7AE1-4DF6-9F4F-EA89CA2DD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2503834"/>
            <a:ext cx="2507197" cy="29949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E3CBC2-6B8C-417B-8CE0-BA7461B74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196" y="2416457"/>
            <a:ext cx="4104456" cy="1018118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850369-3DE8-4925-BD83-1879EC9C4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34B12C4-6395-4B7C-9A0D-B56F2B0C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5833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1C346-4864-4023-9C40-DA050877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子级向父级传递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9CE75-A826-4101-8C8F-DEA615F39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Props</a:t>
            </a:r>
            <a:r>
              <a:rPr lang="zh-CN" altLang="en-US"/>
              <a:t>用于父组件向子组件传递数据，还有一种比较常见的是子组件传递数据或事件到父组件中</a:t>
            </a:r>
            <a:endParaRPr lang="en-US" altLang="zh-CN"/>
          </a:p>
          <a:p>
            <a:r>
              <a:rPr lang="zh-CN" altLang="en-US"/>
              <a:t>我们应该如何处理呢？这个时候，我们需要使用</a:t>
            </a:r>
            <a:r>
              <a:rPr lang="zh-CN" altLang="en-US" b="1">
                <a:solidFill>
                  <a:srgbClr val="00B050"/>
                </a:solidFill>
              </a:rPr>
              <a:t>自定义事件</a:t>
            </a:r>
            <a:r>
              <a:rPr lang="zh-CN" altLang="en-US"/>
              <a:t>来完成</a:t>
            </a:r>
            <a:endParaRPr lang="en-US" altLang="zh-CN"/>
          </a:p>
          <a:p>
            <a:r>
              <a:rPr lang="zh-CN" altLang="en-US"/>
              <a:t>什么时候需要自定义事件呢？</a:t>
            </a:r>
            <a:endParaRPr lang="en-US" altLang="zh-CN"/>
          </a:p>
          <a:p>
            <a:pPr lvl="1"/>
            <a:r>
              <a:rPr lang="zh-CN" altLang="en-US"/>
              <a:t>当子组件需要向父组件传递数据时，就要用到自定义事件了</a:t>
            </a:r>
            <a:endParaRPr lang="en-US" altLang="zh-CN"/>
          </a:p>
          <a:p>
            <a:pPr lvl="1"/>
            <a:r>
              <a:rPr lang="zh-CN" altLang="en-US"/>
              <a:t>我们之前学习的</a:t>
            </a:r>
            <a:r>
              <a:rPr lang="en-US" altLang="zh-CN"/>
              <a:t>v-on</a:t>
            </a:r>
            <a:r>
              <a:rPr lang="zh-CN" altLang="en-US"/>
              <a:t>不仅仅可以用于监听</a:t>
            </a:r>
            <a:r>
              <a:rPr lang="en-US" altLang="zh-CN"/>
              <a:t>DOM</a:t>
            </a:r>
            <a:r>
              <a:rPr lang="zh-CN" altLang="en-US"/>
              <a:t>事件，也可以用于组件间的自定义事件</a:t>
            </a:r>
            <a:endParaRPr lang="en-US" altLang="zh-CN"/>
          </a:p>
          <a:p>
            <a:r>
              <a:rPr lang="zh-CN" altLang="en-US"/>
              <a:t>自定义事件的流程：</a:t>
            </a:r>
            <a:endParaRPr lang="en-US" altLang="zh-CN"/>
          </a:p>
          <a:p>
            <a:pPr lvl="1"/>
            <a:r>
              <a:rPr lang="zh-CN" altLang="en-US"/>
              <a:t>在子组件中，通过</a:t>
            </a:r>
            <a:r>
              <a:rPr lang="en-US" altLang="zh-CN"/>
              <a:t>$emit()</a:t>
            </a:r>
            <a:r>
              <a:rPr lang="zh-CN" altLang="en-US"/>
              <a:t>来触发事件</a:t>
            </a:r>
            <a:endParaRPr lang="en-US" altLang="zh-CN"/>
          </a:p>
          <a:p>
            <a:pPr lvl="1"/>
            <a:r>
              <a:rPr lang="zh-CN" altLang="en-US"/>
              <a:t>在父组件中，通过</a:t>
            </a:r>
            <a:r>
              <a:rPr lang="en-US" altLang="zh-CN"/>
              <a:t>v-on</a:t>
            </a:r>
            <a:r>
              <a:rPr lang="zh-CN" altLang="en-US"/>
              <a:t>来监听子组件事件</a:t>
            </a:r>
            <a:endParaRPr lang="en-US" altLang="zh-CN"/>
          </a:p>
          <a:p>
            <a:r>
              <a:rPr lang="zh-CN" altLang="en-US"/>
              <a:t>我们来看一个简单的例子</a:t>
            </a:r>
            <a:endParaRPr lang="en-US" altLang="zh-CN"/>
          </a:p>
          <a:p>
            <a:pPr lvl="1"/>
            <a:r>
              <a:rPr lang="zh-CN" altLang="en-US"/>
              <a:t>我们之前做过一个两个按钮</a:t>
            </a:r>
            <a:r>
              <a:rPr lang="en-US" altLang="zh-CN"/>
              <a:t>+1</a:t>
            </a:r>
            <a:r>
              <a:rPr lang="zh-CN" altLang="en-US"/>
              <a:t>和</a:t>
            </a:r>
            <a:r>
              <a:rPr lang="en-US" altLang="zh-CN"/>
              <a:t>-1</a:t>
            </a:r>
            <a:r>
              <a:rPr lang="zh-CN" altLang="en-US"/>
              <a:t>，点击后修改</a:t>
            </a:r>
            <a:r>
              <a:rPr lang="en-US" altLang="zh-CN"/>
              <a:t>counter</a:t>
            </a:r>
          </a:p>
          <a:p>
            <a:pPr lvl="1"/>
            <a:r>
              <a:rPr lang="zh-CN" altLang="en-US"/>
              <a:t>我们整个操作的过程还是在子组件中完成的，但是之后的展示交给父组件</a:t>
            </a:r>
            <a:endParaRPr lang="en-US" altLang="zh-CN"/>
          </a:p>
          <a:p>
            <a:pPr lvl="1"/>
            <a:r>
              <a:rPr lang="zh-CN" altLang="en-US"/>
              <a:t>这样，我们就需要将子组件中的</a:t>
            </a:r>
            <a:r>
              <a:rPr lang="en-US" altLang="zh-CN"/>
              <a:t>counter</a:t>
            </a:r>
            <a:r>
              <a:rPr lang="zh-CN" altLang="en-US"/>
              <a:t>，传给父组件的某个属性，比如</a:t>
            </a:r>
            <a:r>
              <a:rPr lang="en-US" altLang="zh-CN"/>
              <a:t>total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305878-E56C-4197-9B5C-C129EF67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44BDE7-808E-44FE-9744-F5C538B9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804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6D444-5D40-48AE-ABF6-861F0393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子级向父级传递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87929F-085D-4324-B75A-6CE0E948D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844824"/>
            <a:ext cx="446396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29D834-3721-4A58-9C35-B2DC3482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204864"/>
            <a:ext cx="3459780" cy="3170195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7124C1-32F6-4CB5-958E-343D6EEC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9347805-E734-412E-944C-49F22B03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0961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DF7791-83AC-421D-9AF0-C513C4D8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自定义事件代码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D801E5-9849-478D-825B-9F8C25811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081" y="1628800"/>
            <a:ext cx="5166808" cy="260626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D057DE-BF67-49E0-9985-44FF8B1D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127024"/>
            <a:ext cx="3985605" cy="6744284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656DA2-65A2-455D-A048-8A8BED14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1562EDB-0327-4460-BD54-06B7EC97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14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0C473-915D-4E0D-8162-13C1B1BB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父子组件通信案例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9C3371-4F44-4903-9AC5-499BEC8F4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556792"/>
            <a:ext cx="6286470" cy="266429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AFE32-F366-4936-8D4D-4CD1C2A6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60648"/>
            <a:ext cx="3833192" cy="58907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FCD752-DF9B-4AE4-8682-D0EAB5344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4251860"/>
            <a:ext cx="2875578" cy="24461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DC3BD7A-0015-41B0-B11D-1F72CCC53B0E}"/>
              </a:ext>
            </a:extLst>
          </p:cNvPr>
          <p:cNvSpPr txBox="1"/>
          <p:nvPr/>
        </p:nvSpPr>
        <p:spPr>
          <a:xfrm>
            <a:off x="7824192" y="4509120"/>
            <a:ext cx="23042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>
                <a:solidFill>
                  <a:schemeClr val="bg1"/>
                </a:solidFill>
              </a:rPr>
              <a:t>他们都是不同的</a:t>
            </a:r>
            <a:endParaRPr lang="en-US" altLang="zh-CN" sz="1050">
              <a:solidFill>
                <a:schemeClr val="bg1"/>
              </a:solidFill>
            </a:endParaRPr>
          </a:p>
          <a:p>
            <a:r>
              <a:rPr lang="zh-CN" altLang="en-US" sz="1050">
                <a:solidFill>
                  <a:schemeClr val="bg1"/>
                </a:solidFill>
              </a:rPr>
              <a:t>互不影响的值 </a:t>
            </a:r>
            <a:endParaRPr lang="en-US" altLang="zh-CN" sz="1050">
              <a:solidFill>
                <a:schemeClr val="bg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C38DEA-7681-49E8-A9F3-25952E0F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75950DE-020E-44EE-8B75-286B04CB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922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79B5A-BE56-494A-8F65-2C4FA258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父子组件的访问方式：</a:t>
            </a:r>
            <a:r>
              <a:rPr lang="en-US" altLang="zh-CN"/>
              <a:t>$children</a:t>
            </a:r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34BCDA-2E0A-4961-8A11-DEBBF8119D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有时候需要父组件直接访问子组件，子组件直接访问父组件，或者是子组件访问跟组件</a:t>
            </a:r>
            <a:endParaRPr lang="en-US" altLang="zh-CN"/>
          </a:p>
          <a:p>
            <a:pPr lvl="1"/>
            <a:r>
              <a:rPr lang="zh-CN" altLang="en-US"/>
              <a:t>父组件访问子组件：使用</a:t>
            </a:r>
            <a:r>
              <a:rPr lang="en-US" altLang="zh-CN"/>
              <a:t>$children</a:t>
            </a:r>
            <a:r>
              <a:rPr lang="zh-CN" altLang="en-US"/>
              <a:t>或</a:t>
            </a:r>
            <a:r>
              <a:rPr lang="en-US" altLang="zh-CN"/>
              <a:t>$refs</a:t>
            </a:r>
          </a:p>
          <a:p>
            <a:pPr lvl="1"/>
            <a:r>
              <a:rPr lang="zh-CN" altLang="en-US"/>
              <a:t>子组件访问组件：使用</a:t>
            </a:r>
            <a:r>
              <a:rPr lang="en-US" altLang="zh-CN"/>
              <a:t>$parent</a:t>
            </a:r>
            <a:r>
              <a:rPr lang="zh-CN" altLang="en-US"/>
              <a:t>（对象形式）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我们先来看下</a:t>
            </a:r>
            <a:r>
              <a:rPr lang="en-US" altLang="zh-CN"/>
              <a:t>$children</a:t>
            </a:r>
            <a:r>
              <a:rPr lang="zh-CN" altLang="en-US"/>
              <a:t>的访问</a:t>
            </a:r>
            <a:endParaRPr lang="en-US" altLang="zh-CN"/>
          </a:p>
          <a:p>
            <a:pPr lvl="1"/>
            <a:r>
              <a:rPr lang="en-US" altLang="zh-CN"/>
              <a:t>This.$children</a:t>
            </a:r>
            <a:r>
              <a:rPr lang="zh-CN" altLang="en-US"/>
              <a:t>是一个数组类型，它包含所有子组件对象</a:t>
            </a:r>
            <a:endParaRPr lang="en-US" altLang="zh-CN"/>
          </a:p>
          <a:p>
            <a:pPr lvl="1"/>
            <a:r>
              <a:rPr lang="zh-CN" altLang="en-US"/>
              <a:t>我们这里通过一个遍历，取出所有子组件的</a:t>
            </a:r>
            <a:r>
              <a:rPr lang="en-US" altLang="zh-CN"/>
              <a:t>message</a:t>
            </a:r>
            <a:r>
              <a:rPr lang="zh-CN" altLang="en-US"/>
              <a:t>状态</a:t>
            </a: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AB156FDD-661B-4FFC-95DF-01B78CF1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1669036"/>
            <a:ext cx="3054243" cy="435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609B66-2A20-489C-B1F3-75D24A9D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1669036"/>
            <a:ext cx="2520280" cy="2892524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5F08993A-67BD-4452-BE6F-696D79AD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A29A2F-2653-458C-B820-9B97A0D7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60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1A6E6-3E14-4069-BB8C-41D94B58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父子组件的访问方式：</a:t>
            </a:r>
            <a:r>
              <a:rPr lang="en-US" altLang="zh-CN"/>
              <a:t>$refs</a:t>
            </a:r>
            <a:endParaRPr lang="zh-CN" alt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C781B58-8FB8-4145-BB29-243F9D21C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690688"/>
            <a:ext cx="3543607" cy="2110923"/>
          </a:xfr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22E1741-B5CD-4368-B932-6776CF768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807" y="620688"/>
            <a:ext cx="8093141" cy="57688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13A592-3AAB-4252-99A8-5F4C5A99C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4653136"/>
            <a:ext cx="4844492" cy="518431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3DA37D8-D90B-4CCF-B480-13473F98B0EF}"/>
              </a:ext>
            </a:extLst>
          </p:cNvPr>
          <p:cNvCxnSpPr>
            <a:cxnSpLocks/>
          </p:cNvCxnSpPr>
          <p:nvPr/>
        </p:nvCxnSpPr>
        <p:spPr>
          <a:xfrm>
            <a:off x="1775520" y="2564904"/>
            <a:ext cx="4320480" cy="15841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45DCBD1-1176-4C2E-A663-5AAC5463B34C}"/>
              </a:ext>
            </a:extLst>
          </p:cNvPr>
          <p:cNvSpPr txBox="1"/>
          <p:nvPr/>
        </p:nvSpPr>
        <p:spPr>
          <a:xfrm>
            <a:off x="990690" y="449116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开发中最常用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B8EF7B-04FA-4895-8BD7-8525E371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82EC73-79F0-4D5F-B6CF-9CFC3CC8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A7F1AA0-9E4D-45A4-86B6-7A15F0716E3F}"/>
              </a:ext>
            </a:extLst>
          </p:cNvPr>
          <p:cNvSpPr/>
          <p:nvPr/>
        </p:nvSpPr>
        <p:spPr>
          <a:xfrm>
            <a:off x="8328248" y="3801611"/>
            <a:ext cx="3863752" cy="275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991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62521-0D5F-4DDF-884E-480389AF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父子组件的访问方式：</a:t>
            </a:r>
            <a:r>
              <a:rPr lang="en-US" altLang="zh-CN"/>
              <a:t>$parent -$root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8FCC78-639D-46D1-AC6E-12AB33EFF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426" y="1628800"/>
            <a:ext cx="6889077" cy="120406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3B1058-512D-468C-948D-6096B79C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3496"/>
            <a:ext cx="2919888" cy="46537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2EE2DA-25AC-4A47-9707-1B95B287B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2249006"/>
            <a:ext cx="2614975" cy="398981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EF40AF-5F09-4D70-B64D-22A0706B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F7B121E-C396-4715-B02D-CC9E6417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1354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D1A54E-D4FA-45B3-9549-ADD02B5A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为什么要使用</a:t>
            </a:r>
            <a:r>
              <a:rPr lang="en-US" altLang="zh-CN"/>
              <a:t>slot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BA03E-E952-4790-A708-93F2CEF17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Slot</a:t>
            </a:r>
            <a:r>
              <a:rPr lang="zh-CN" altLang="en-US"/>
              <a:t>翻译为插槽</a:t>
            </a:r>
            <a:endParaRPr lang="en-US" altLang="zh-CN"/>
          </a:p>
          <a:p>
            <a:pPr lvl="1"/>
            <a:r>
              <a:rPr lang="zh-CN" altLang="en-US"/>
              <a:t>在生活中很多地方都有插槽，电脑的</a:t>
            </a:r>
            <a:r>
              <a:rPr lang="en-US" altLang="zh-CN"/>
              <a:t>USB</a:t>
            </a:r>
            <a:r>
              <a:rPr lang="zh-CN" altLang="en-US"/>
              <a:t>插槽，插板当中的电源插槽</a:t>
            </a:r>
            <a:endParaRPr lang="en-US" altLang="zh-CN"/>
          </a:p>
          <a:p>
            <a:pPr lvl="1"/>
            <a:r>
              <a:rPr lang="zh-CN" altLang="en-US"/>
              <a:t>插槽的目的是让我们原来的设备具务更多的扩展性</a:t>
            </a:r>
            <a:endParaRPr lang="en-US" altLang="zh-CN"/>
          </a:p>
          <a:p>
            <a:pPr lvl="1"/>
            <a:r>
              <a:rPr lang="zh-CN" altLang="en-US"/>
              <a:t>比如电脑的</a:t>
            </a:r>
            <a:r>
              <a:rPr lang="en-US" altLang="zh-CN"/>
              <a:t>USB</a:t>
            </a:r>
            <a:r>
              <a:rPr lang="zh-CN" altLang="en-US"/>
              <a:t>我们可以插入</a:t>
            </a:r>
            <a:r>
              <a:rPr lang="en-US" altLang="zh-CN"/>
              <a:t>U</a:t>
            </a:r>
            <a:r>
              <a:rPr lang="zh-CN" altLang="en-US"/>
              <a:t>盘、硬盘、手机、音响、键盘、鼠标等</a:t>
            </a:r>
            <a:endParaRPr lang="en-US" altLang="zh-CN"/>
          </a:p>
          <a:p>
            <a:r>
              <a:rPr lang="zh-CN" altLang="en-US"/>
              <a:t>组件的插槽</a:t>
            </a:r>
            <a:endParaRPr lang="en-US" altLang="zh-CN"/>
          </a:p>
          <a:p>
            <a:pPr lvl="1"/>
            <a:r>
              <a:rPr lang="zh-CN" altLang="en-US"/>
              <a:t>组件的插槽也是为了让我们封闭的组件更加具有扩展性</a:t>
            </a:r>
            <a:endParaRPr lang="en-US" altLang="zh-CN"/>
          </a:p>
          <a:p>
            <a:pPr lvl="1"/>
            <a:r>
              <a:rPr lang="zh-CN" altLang="en-US"/>
              <a:t>让使用者可以决定组件内部的一些内容到底是什么</a:t>
            </a:r>
            <a:endParaRPr lang="en-US" altLang="zh-CN"/>
          </a:p>
          <a:p>
            <a:r>
              <a:rPr lang="zh-CN" altLang="en-US"/>
              <a:t>例子：移动网站上的民航栏</a:t>
            </a:r>
            <a:endParaRPr lang="en-US" altLang="zh-CN"/>
          </a:p>
          <a:p>
            <a:pPr lvl="1"/>
            <a:r>
              <a:rPr lang="zh-CN" altLang="en-US"/>
              <a:t>移动开发中，几乎每个页面才都有导航栏</a:t>
            </a:r>
            <a:endParaRPr lang="en-US" altLang="zh-CN"/>
          </a:p>
          <a:p>
            <a:pPr lvl="1"/>
            <a:r>
              <a:rPr lang="zh-CN" altLang="en-US"/>
              <a:t>导航栏我们必然会封闭成一个插件，比如</a:t>
            </a:r>
            <a:r>
              <a:rPr lang="en-US" altLang="zh-CN"/>
              <a:t>nav-bar</a:t>
            </a:r>
            <a:r>
              <a:rPr lang="zh-CN" altLang="en-US"/>
              <a:t>组件</a:t>
            </a:r>
            <a:endParaRPr lang="en-US" altLang="zh-CN"/>
          </a:p>
          <a:p>
            <a:pPr lvl="1"/>
            <a:r>
              <a:rPr lang="zh-CN" altLang="en-US"/>
              <a:t>一旦有了这个组件，我们就可以在多个页面中复用了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F3C944-A902-4AEB-B8D4-838C6AA5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60" y="3269336"/>
            <a:ext cx="4061812" cy="3223539"/>
          </a:xfrm>
          <a:prstGeom prst="rect">
            <a:avLst/>
          </a:prstGeom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34B9E47-8013-4BC0-9B97-A246BDDB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BCCF6E4-0753-4079-99EE-A5616A6E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2543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E5A4A-BC15-49A0-8CF5-B4FCAA5C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如何封闭这类组件呢？</a:t>
            </a:r>
            <a:r>
              <a:rPr lang="en-US" altLang="zh-CN"/>
              <a:t>slot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BCBBFB-B227-450B-AF00-1F950FB37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如何封闭这类组件呢？</a:t>
            </a:r>
            <a:endParaRPr lang="en-US" altLang="zh-CN"/>
          </a:p>
          <a:p>
            <a:pPr lvl="1"/>
            <a:r>
              <a:rPr lang="zh-CN" altLang="en-US"/>
              <a:t>它们也很多区别，但是也有很多共性</a:t>
            </a:r>
            <a:endParaRPr lang="en-US" altLang="zh-CN"/>
          </a:p>
          <a:p>
            <a:pPr lvl="1"/>
            <a:r>
              <a:rPr lang="zh-CN" altLang="en-US"/>
              <a:t>如果，我们每一个单独去封闭一个组件，显然不合适：比如每个页面都返回，这部分内容我们就要重复去封闭</a:t>
            </a:r>
            <a:endParaRPr lang="en-US" altLang="zh-CN"/>
          </a:p>
          <a:p>
            <a:pPr lvl="1"/>
            <a:r>
              <a:rPr lang="zh-CN" altLang="en-US"/>
              <a:t>但是，如果我们封闭成一个，好像也不合理：有些左侧是菜单，有些是返回，有些蹭是搜索，有些是文字等等</a:t>
            </a:r>
            <a:endParaRPr lang="en-US" altLang="zh-CN"/>
          </a:p>
          <a:p>
            <a:r>
              <a:rPr lang="zh-CN" altLang="en-US"/>
              <a:t>如何封闭合适呢？抽取共性，保留不同</a:t>
            </a:r>
            <a:endParaRPr lang="en-US" altLang="zh-CN"/>
          </a:p>
          <a:p>
            <a:pPr lvl="1"/>
            <a:r>
              <a:rPr lang="zh-CN" altLang="en-US"/>
              <a:t>最好的封装方式就是将共性抽取到组件中，将不同暴露为插槽</a:t>
            </a:r>
            <a:endParaRPr lang="en-US" altLang="zh-CN"/>
          </a:p>
          <a:p>
            <a:pPr lvl="1"/>
            <a:r>
              <a:rPr lang="zh-CN" altLang="en-US"/>
              <a:t>一旦我们预留了插槽，就可以让使用者根据自己的需求，决定插槽中插入什么内容</a:t>
            </a:r>
            <a:endParaRPr lang="en-US" altLang="zh-CN"/>
          </a:p>
          <a:p>
            <a:pPr lvl="1"/>
            <a:r>
              <a:rPr lang="zh-CN" altLang="en-US"/>
              <a:t>是搜索框，还是文字，还是菜单，由调用者自己来决定</a:t>
            </a:r>
            <a:endParaRPr lang="en-US" altLang="zh-CN"/>
          </a:p>
          <a:p>
            <a:r>
              <a:rPr lang="zh-CN" altLang="en-US"/>
              <a:t>这就是为什么我们要学习组件中的插槽</a:t>
            </a:r>
            <a:r>
              <a:rPr lang="en-US" altLang="zh-CN"/>
              <a:t>slot</a:t>
            </a:r>
            <a:r>
              <a:rPr lang="zh-CN" altLang="en-US"/>
              <a:t>的原因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EB0334-0B85-4FB4-A564-036E8F58B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DAD85B-BA67-4EC1-827E-3EE8B4D4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76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39FB83E-5DD7-4111-8AEC-9BE495FD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插值操作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66CFDF-C3F5-43E6-B8E6-7BF060013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Mustache</a:t>
            </a:r>
          </a:p>
          <a:p>
            <a:r>
              <a:rPr lang="en-US" altLang="zh-CN"/>
              <a:t>V-once</a:t>
            </a:r>
          </a:p>
          <a:p>
            <a:r>
              <a:rPr lang="en-US" altLang="zh-CN"/>
              <a:t>V-html</a:t>
            </a:r>
          </a:p>
          <a:p>
            <a:r>
              <a:rPr lang="en-US" altLang="zh-CN"/>
              <a:t>V-text</a:t>
            </a:r>
          </a:p>
          <a:p>
            <a:r>
              <a:rPr lang="en-US" altLang="zh-CN"/>
              <a:t>V-pre</a:t>
            </a:r>
          </a:p>
          <a:p>
            <a:r>
              <a:rPr lang="en-US" altLang="zh-CN"/>
              <a:t>V-cloak</a:t>
            </a:r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880591-1916-4A91-993D-93B6B99B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D155B7-6BB7-4128-9402-06EDE9815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0087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2FA00-1CC6-4300-95F5-D13023FF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插槽代码演练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E4E8CE-DC42-4BD5-83F6-BE9F99C65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868998"/>
            <a:ext cx="3297021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F71FED-44B4-46F5-A703-AA361DF8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1868998"/>
            <a:ext cx="1620299" cy="44233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A744BD-48C2-401D-9689-A29CDD9E4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29" y="1757834"/>
            <a:ext cx="3054865" cy="47350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F6C2F91-1157-4DA1-95BF-98AE0ED37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368" y="1868998"/>
            <a:ext cx="1468326" cy="4502869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005597-925D-400A-AD59-8FF2C54B1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CC30F94-A280-40B0-9877-B34E036A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0709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E86C9-8F4E-43F7-9C39-07C5FE42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具名插槽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3341D5-955D-4C23-A830-DE0F86EB62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/>
              <a:t>当子组件的功能复杂时，子组件的插槽可能并非一个</a:t>
            </a:r>
            <a:endParaRPr lang="en-US" altLang="zh-CN"/>
          </a:p>
          <a:p>
            <a:pPr lvl="1"/>
            <a:r>
              <a:rPr lang="zh-CN" altLang="en-US"/>
              <a:t>比如我们封装一个导航栏的子组件，可能就需要三个插槽，分别代表左边、中间、右边</a:t>
            </a:r>
            <a:endParaRPr lang="en-US" altLang="zh-CN"/>
          </a:p>
          <a:p>
            <a:pPr lvl="1"/>
            <a:r>
              <a:rPr lang="zh-CN" altLang="en-US"/>
              <a:t>那么，外面在给插槽插入内容时，如何区分插入的是哪一个呢</a:t>
            </a:r>
            <a:endParaRPr lang="en-US" altLang="zh-CN"/>
          </a:p>
          <a:p>
            <a:pPr lvl="1"/>
            <a:r>
              <a:rPr lang="zh-CN" altLang="en-US"/>
              <a:t>这个时候，我们就需要给插槽起一个名字</a:t>
            </a:r>
            <a:endParaRPr lang="en-US" altLang="zh-CN"/>
          </a:p>
          <a:p>
            <a:r>
              <a:rPr lang="zh-CN" altLang="en-US"/>
              <a:t>如何使用具名插槽呢？</a:t>
            </a:r>
            <a:endParaRPr lang="en-US" altLang="zh-CN"/>
          </a:p>
          <a:p>
            <a:pPr lvl="1"/>
            <a:r>
              <a:rPr lang="zh-CN" altLang="en-US"/>
              <a:t>非常简单，只要给</a:t>
            </a:r>
            <a:r>
              <a:rPr lang="en-US" altLang="zh-CN"/>
              <a:t>slot</a:t>
            </a:r>
            <a:r>
              <a:rPr lang="zh-CN" altLang="en-US"/>
              <a:t>元素一个</a:t>
            </a:r>
            <a:r>
              <a:rPr lang="en-US" altLang="zh-CN"/>
              <a:t>name</a:t>
            </a:r>
            <a:r>
              <a:rPr lang="zh-CN" altLang="en-US"/>
              <a:t>属性即可</a:t>
            </a:r>
            <a:endParaRPr lang="en-US" altLang="zh-CN"/>
          </a:p>
          <a:p>
            <a:pPr lvl="1"/>
            <a:r>
              <a:rPr lang="en-US" altLang="zh-CN"/>
              <a:t>&lt;slot name= ‘myslot’&gt;&lt;/slot&gt;</a:t>
            </a:r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60E6D6E-8150-4359-84F2-8A0675A44C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0016" y="1690710"/>
            <a:ext cx="3718534" cy="4351338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795D29-8905-4C31-9AAE-7BD4BE10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655" y="4398732"/>
            <a:ext cx="1867062" cy="739204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33E88A-1B13-4917-A95B-D6C8813B8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CA9D96-7133-4523-8372-23A2AC8D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56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50359-F8F0-4342-A597-BF80E1AB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编译作用域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5F138A4-D128-481B-9381-E9503BBC9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1400"/>
              <a:t>在真正学习插槽之前，我们需要先理解一个概念：编译作用域</a:t>
            </a:r>
            <a:endParaRPr lang="en-US" altLang="zh-CN" sz="1400"/>
          </a:p>
          <a:p>
            <a:r>
              <a:rPr lang="zh-CN" altLang="en-US" sz="1400"/>
              <a:t>官方对于编译的作用域解析比较简单，我们自己来通过一个例子来理解这个概念</a:t>
            </a:r>
            <a:endParaRPr lang="en-US" altLang="zh-CN" sz="1400"/>
          </a:p>
          <a:p>
            <a:r>
              <a:rPr lang="zh-CN" altLang="en-US" sz="1400"/>
              <a:t>我们来考虑下面的代码是否最终是可以渲染出来的</a:t>
            </a:r>
            <a:endParaRPr lang="en-US" altLang="zh-CN" sz="1400"/>
          </a:p>
          <a:p>
            <a:pPr lvl="1"/>
            <a:r>
              <a:rPr lang="en-US" altLang="zh-CN" sz="1200"/>
              <a:t>&lt;my-cpn v-show=‘isShow’&gt;&lt;/my-cpn&gt;</a:t>
            </a:r>
            <a:r>
              <a:rPr lang="zh-CN" altLang="en-US" sz="1200"/>
              <a:t>中，我们使用了</a:t>
            </a:r>
            <a:r>
              <a:rPr lang="en-US" altLang="zh-CN" sz="1200"/>
              <a:t>isShow</a:t>
            </a:r>
            <a:r>
              <a:rPr lang="zh-CN" altLang="en-US" sz="1200"/>
              <a:t>属性。</a:t>
            </a:r>
            <a:endParaRPr lang="en-US" altLang="zh-CN" sz="1200"/>
          </a:p>
          <a:p>
            <a:pPr lvl="1"/>
            <a:r>
              <a:rPr lang="en-US" altLang="zh-CN" sz="1200"/>
              <a:t>isShow</a:t>
            </a:r>
            <a:r>
              <a:rPr lang="zh-CN" altLang="en-US" sz="1200"/>
              <a:t>属性包含在组件中，也包含在</a:t>
            </a:r>
            <a:r>
              <a:rPr lang="en-US" altLang="zh-CN" sz="1200"/>
              <a:t>vue</a:t>
            </a:r>
            <a:r>
              <a:rPr lang="zh-CN" altLang="en-US" sz="1200"/>
              <a:t>实例中</a:t>
            </a:r>
            <a:endParaRPr lang="en-US" altLang="zh-CN" sz="1200"/>
          </a:p>
          <a:p>
            <a:r>
              <a:rPr lang="zh-CN" altLang="en-US" sz="1400"/>
              <a:t>答案：最终是可以渲染出来的，也就是使用的是</a:t>
            </a:r>
            <a:r>
              <a:rPr lang="en-US" altLang="zh-CN" sz="1400"/>
              <a:t>vue</a:t>
            </a:r>
            <a:r>
              <a:rPr lang="zh-CN" altLang="en-US" sz="1400"/>
              <a:t>实例的属性</a:t>
            </a:r>
            <a:endParaRPr lang="en-US" altLang="zh-CN" sz="1400"/>
          </a:p>
          <a:p>
            <a:r>
              <a:rPr lang="zh-CN" altLang="en-US" sz="1400"/>
              <a:t>为什么呢？</a:t>
            </a:r>
            <a:endParaRPr lang="en-US" altLang="zh-CN" sz="1400"/>
          </a:p>
          <a:p>
            <a:pPr lvl="1"/>
            <a:r>
              <a:rPr lang="zh-CN" altLang="en-US" sz="1200"/>
              <a:t>官方给出一条准则：</a:t>
            </a:r>
            <a:r>
              <a:rPr lang="zh-CN" altLang="en-US" sz="1200" b="1">
                <a:solidFill>
                  <a:srgbClr val="00B050"/>
                </a:solidFill>
              </a:rPr>
              <a:t>父组件模块的所有东西都会在父级作用域内编译；子组件模块的所有东西都会在子级作用域内编译</a:t>
            </a:r>
            <a:endParaRPr lang="en-US" altLang="zh-CN" sz="1200" b="1">
              <a:solidFill>
                <a:srgbClr val="00B050"/>
              </a:solidFill>
            </a:endParaRPr>
          </a:p>
          <a:p>
            <a:pPr lvl="1"/>
            <a:r>
              <a:rPr lang="zh-CN" altLang="en-US" sz="1200"/>
              <a:t>而我们在使用</a:t>
            </a:r>
            <a:r>
              <a:rPr lang="en-US" altLang="zh-CN" sz="1200"/>
              <a:t>&lt;my-cpn v-show=‘isShow’&gt;&lt;/my-cpn&gt;</a:t>
            </a:r>
            <a:r>
              <a:rPr lang="zh-CN" altLang="en-US" sz="1200"/>
              <a:t>的时候，整个组件的使用过程是相当于在父组件中出现的</a:t>
            </a:r>
            <a:endParaRPr lang="en-US" altLang="zh-CN" sz="1200"/>
          </a:p>
          <a:p>
            <a:pPr lvl="1"/>
            <a:r>
              <a:rPr lang="zh-CN" altLang="en-US" sz="1200"/>
              <a:t>那么他的作用域就是父组件，使用的属性也是属于父组件的属性</a:t>
            </a:r>
            <a:endParaRPr lang="en-US" altLang="zh-CN" sz="1200"/>
          </a:p>
          <a:p>
            <a:pPr lvl="1"/>
            <a:r>
              <a:rPr lang="zh-CN" altLang="en-US" sz="1200"/>
              <a:t>因此，</a:t>
            </a:r>
            <a:r>
              <a:rPr lang="en-US" altLang="zh-CN" sz="1200"/>
              <a:t>isShow</a:t>
            </a:r>
            <a:r>
              <a:rPr lang="zh-CN" altLang="en-US" sz="1200"/>
              <a:t>使用的是</a:t>
            </a:r>
            <a:r>
              <a:rPr lang="en-US" altLang="zh-CN" sz="1200"/>
              <a:t>vue</a:t>
            </a:r>
            <a:r>
              <a:rPr lang="zh-CN" altLang="en-US" sz="1200"/>
              <a:t>实例中的属性，而不是子组件的属性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95AEC19-F011-4B1C-8E43-4C6DC8A3C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1385" y="1825625"/>
            <a:ext cx="4003230" cy="4351338"/>
          </a:xfr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E6EA44-830F-4E05-90BF-373D55FB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85C04C-91C4-4AB2-87E5-1A3586C4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800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73D015-D0BA-4F14-A63C-98C49F7FF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作用域插槽：准备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5E6FC2-D807-40AF-87E5-241CBA9D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作用域插槽是</a:t>
            </a:r>
            <a:r>
              <a:rPr lang="en-US" altLang="zh-CN"/>
              <a:t>slot</a:t>
            </a:r>
            <a:r>
              <a:rPr lang="zh-CN" altLang="en-US"/>
              <a:t>一个比较难理解的点，而且官方文档说的又有点不清晰</a:t>
            </a:r>
            <a:endParaRPr lang="en-US" altLang="zh-CN"/>
          </a:p>
          <a:p>
            <a:r>
              <a:rPr lang="zh-CN" altLang="en-US"/>
              <a:t>这里，我们用一句话对其做一个总结，然后我们在后续的案例中来体会</a:t>
            </a:r>
            <a:endParaRPr lang="en-US" altLang="zh-CN"/>
          </a:p>
          <a:p>
            <a:pPr lvl="1"/>
            <a:r>
              <a:rPr lang="zh-CN" altLang="en-US"/>
              <a:t>父组件替换插槽的标签，但是内容由子组件来提供</a:t>
            </a:r>
            <a:endParaRPr lang="en-US" altLang="zh-CN"/>
          </a:p>
          <a:p>
            <a:r>
              <a:rPr lang="zh-CN" altLang="en-US"/>
              <a:t>我们先提一个要求</a:t>
            </a:r>
            <a:endParaRPr lang="en-US" altLang="zh-CN"/>
          </a:p>
          <a:p>
            <a:pPr lvl="1"/>
            <a:r>
              <a:rPr lang="zh-CN" altLang="en-US"/>
              <a:t>子组件中包括一组数据，比如：</a:t>
            </a:r>
            <a:r>
              <a:rPr lang="en-US" altLang="zh-CN"/>
              <a:t>pLanguages: ['JavaScript','c++','python','c#','Go’]</a:t>
            </a:r>
          </a:p>
          <a:p>
            <a:pPr lvl="1"/>
            <a:r>
              <a:rPr lang="zh-CN" altLang="en-US"/>
              <a:t>需要在多个界面进行展示</a:t>
            </a:r>
            <a:endParaRPr lang="en-US" altLang="zh-CN"/>
          </a:p>
          <a:p>
            <a:pPr lvl="2"/>
            <a:r>
              <a:rPr lang="zh-CN" altLang="en-US"/>
              <a:t>某些界面是以水平方向</a:t>
            </a:r>
            <a:r>
              <a:rPr lang="en-US" altLang="zh-CN"/>
              <a:t>-----</a:t>
            </a:r>
            <a:r>
              <a:rPr lang="zh-CN" altLang="en-US"/>
              <a:t>展示的</a:t>
            </a:r>
            <a:endParaRPr lang="en-US" altLang="zh-CN"/>
          </a:p>
          <a:p>
            <a:pPr lvl="2"/>
            <a:r>
              <a:rPr lang="zh-CN" altLang="en-US"/>
              <a:t>某些界面是以列表展示的</a:t>
            </a:r>
            <a:endParaRPr lang="en-US" altLang="zh-CN"/>
          </a:p>
          <a:p>
            <a:pPr lvl="2"/>
            <a:r>
              <a:rPr lang="zh-CN" altLang="en-US"/>
              <a:t>某些界面直接展示一个数组</a:t>
            </a:r>
            <a:endParaRPr lang="en-US" altLang="zh-CN"/>
          </a:p>
          <a:p>
            <a:pPr lvl="1"/>
            <a:r>
              <a:rPr lang="zh-CN" altLang="en-US"/>
              <a:t>内容在子组件，希望父组件告诉我们如何展示，怎么办呢？</a:t>
            </a:r>
            <a:endParaRPr lang="en-US" altLang="zh-CN"/>
          </a:p>
          <a:p>
            <a:pPr lvl="2"/>
            <a:r>
              <a:rPr lang="zh-CN" altLang="en-US"/>
              <a:t>利用</a:t>
            </a:r>
            <a:r>
              <a:rPr lang="en-US" altLang="zh-CN"/>
              <a:t>slot</a:t>
            </a:r>
            <a:r>
              <a:rPr lang="zh-CN" altLang="en-US"/>
              <a:t>作用域插槽就行了</a:t>
            </a:r>
            <a:r>
              <a:rPr lang="en-US" altLang="zh-CN"/>
              <a:t>slot-scope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81ED95-35CA-47B5-BB2F-764B6588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33652E-AA4C-42A0-B04B-97C38B49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290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E0FA3-78D4-4692-B434-CC81E76A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作用域插槽代码演练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A6F157-950C-4517-88A2-B6493CE4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690688"/>
            <a:ext cx="4874302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CE5BA8-B30A-4D3B-9AE8-4747557F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328" y="1690688"/>
            <a:ext cx="5037257" cy="3863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274517-4499-4556-A304-B7E6FD199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2296171"/>
            <a:ext cx="2293803" cy="1440160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FABC73-6E54-4317-A98C-6C528FF0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B93615E6-2FCC-4CAA-BDF9-D540842E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485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1A0BB-BFD8-43D0-BADD-432A6D42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javaScript</a:t>
            </a:r>
            <a:r>
              <a:rPr lang="zh-CN" altLang="en-US"/>
              <a:t>原始功能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5A2A8B4-C246-4D5A-A4BD-5D9D4ED2F5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59215" y="1825625"/>
            <a:ext cx="3607569" cy="4351338"/>
          </a:xfr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516409B-593E-4200-ABC9-829FA01E24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01209"/>
            <a:ext cx="5181600" cy="3600169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54B63-6211-4F2F-AE86-89F1F107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C37672-B28C-4A92-9DCE-9B0CB11B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2457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5E68F30-F7D9-4EE6-8714-D4786FDE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匿名函数的解决方案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9545C78-F843-41E3-88E8-EBDC3641E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432" y="1916832"/>
            <a:ext cx="8900931" cy="3543607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266649-0898-4F19-A024-59DA2877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93BF55-B34D-4B47-B5EC-C5B8892F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319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447C3-F5B4-4172-8CD7-ECFF9EDD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使用模块作为出口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2C01FA-3F52-4FE4-9465-68A4D3B2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1124744"/>
            <a:ext cx="3756986" cy="5128704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532C6DA4-DD88-4575-9F43-0CAAEAE5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00" y="1513427"/>
            <a:ext cx="6257200" cy="4351338"/>
          </a:xfr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C2530B-5CF4-4B61-A92D-FC897EC6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B3A682-A57C-4F34-B7C1-85852B80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0465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BDCDA-4F55-4B89-B0EF-34A723A0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使用模块作为出口</a:t>
            </a:r>
            <a:r>
              <a:rPr lang="en-US" altLang="zh-CN"/>
              <a:t>-</a:t>
            </a:r>
            <a:r>
              <a:rPr lang="zh-CN" altLang="en-US"/>
              <a:t>早期模块化做法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B7E856-FCE0-42A5-B3D1-E75205808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3872" y="3711549"/>
            <a:ext cx="5296359" cy="296443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25960D-F75C-4794-9D2E-DBC059B0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916832"/>
            <a:ext cx="4287066" cy="4759154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0081CC-B017-4A59-8DE1-7E6C91A6C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E65057C-BCED-4A4A-8DB2-A493F402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8165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ABF3A-D45D-42F7-A853-41C49053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CommonJS</a:t>
            </a:r>
            <a:r>
              <a:rPr lang="zh-CN" altLang="en-US"/>
              <a:t>（了解）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589DB-50B6-4940-BAA1-05C6F3C5B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模块化有两个核心：导出和导入</a:t>
            </a:r>
            <a:endParaRPr lang="en-US" altLang="zh-CN"/>
          </a:p>
          <a:p>
            <a:r>
              <a:rPr lang="en-US" altLang="zh-CN"/>
              <a:t>CommonJS</a:t>
            </a:r>
            <a:r>
              <a:rPr lang="zh-CN" altLang="en-US"/>
              <a:t>的导出：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CommonJS</a:t>
            </a:r>
            <a:r>
              <a:rPr lang="zh-CN" altLang="en-US"/>
              <a:t>的导入：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322D80-7C93-4B11-9BA0-5A6DDDEF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708920"/>
            <a:ext cx="3871295" cy="19051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DBA2F0-27D0-43F1-ADC5-522546C74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5013176"/>
            <a:ext cx="4496190" cy="1707028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DCCBB9-C4EA-4083-9855-AC990E96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每天进行一点点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3FE3EB-8CD1-48B7-A979-A5966781A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9574-5E2A-4FC0-B79F-229B4505B808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877093"/>
      </p:ext>
    </p:extLst>
  </p:cSld>
  <p:clrMapOvr>
    <a:masterClrMapping/>
  </p:clrMapOvr>
</p:sld>
</file>

<file path=ppt/theme/theme1.xml><?xml version="1.0" encoding="utf-8"?>
<a:theme xmlns:a="http://schemas.openxmlformats.org/drawingml/2006/main" name="JavaScript面试(ES5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JavaScript面试(ES6)</Template>
  <TotalTime>5010</TotalTime>
  <Words>9576</Words>
  <Application>Microsoft Office PowerPoint</Application>
  <PresentationFormat>宽屏</PresentationFormat>
  <Paragraphs>1458</Paragraphs>
  <Slides>276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276</vt:i4>
      </vt:variant>
    </vt:vector>
  </HeadingPairs>
  <TitlesOfParts>
    <vt:vector size="285" baseType="lpstr">
      <vt:lpstr>等线</vt:lpstr>
      <vt:lpstr>仿宋</vt:lpstr>
      <vt:lpstr>华文新魏</vt:lpstr>
      <vt:lpstr>楷体</vt:lpstr>
      <vt:lpstr>隶书</vt:lpstr>
      <vt:lpstr>幼圆</vt:lpstr>
      <vt:lpstr>Arial</vt:lpstr>
      <vt:lpstr>Wingdings</vt:lpstr>
      <vt:lpstr>JavaScript面试(ES5)</vt:lpstr>
      <vt:lpstr>Vue</vt:lpstr>
      <vt:lpstr>Vue初体验</vt:lpstr>
      <vt:lpstr>Vue列表展示</vt:lpstr>
      <vt:lpstr>Vue小案例-计算器</vt:lpstr>
      <vt:lpstr>Vue中的MVVM</vt:lpstr>
      <vt:lpstr>计算器的MVVM</vt:lpstr>
      <vt:lpstr>vue中的options</vt:lpstr>
      <vt:lpstr>生命周期</vt:lpstr>
      <vt:lpstr>插值操作</vt:lpstr>
      <vt:lpstr>Mustache</vt:lpstr>
      <vt:lpstr>V-once</vt:lpstr>
      <vt:lpstr>V-html</vt:lpstr>
      <vt:lpstr>V-text</vt:lpstr>
      <vt:lpstr>V-pre</vt:lpstr>
      <vt:lpstr>V-cloak</vt:lpstr>
      <vt:lpstr>动态绑定属性</vt:lpstr>
      <vt:lpstr>V-bind基本使用</vt:lpstr>
      <vt:lpstr>V-bind语法糖</vt:lpstr>
      <vt:lpstr>V-bind绑定class（一）</vt:lpstr>
      <vt:lpstr>V-bind绑定class（二）-对象</vt:lpstr>
      <vt:lpstr>V-bind绑定class（三）-数组</vt:lpstr>
      <vt:lpstr>V-bind绑定class（三）-数组</vt:lpstr>
      <vt:lpstr>V-bind与v-for的结合练习</vt:lpstr>
      <vt:lpstr>V-bind动态绑定style（一）-对象</vt:lpstr>
      <vt:lpstr>V-bind动态绑定style(二)-数组</vt:lpstr>
      <vt:lpstr>计算属性</vt:lpstr>
      <vt:lpstr>计算属性的复杂操作</vt:lpstr>
      <vt:lpstr>计算属性的set和get属性</vt:lpstr>
      <vt:lpstr>计算属性的set和get属性</vt:lpstr>
      <vt:lpstr>计算属性与methods对比</vt:lpstr>
      <vt:lpstr>Let/var</vt:lpstr>
      <vt:lpstr>Let/var</vt:lpstr>
      <vt:lpstr>const</vt:lpstr>
      <vt:lpstr>对象字面量增强写法</vt:lpstr>
      <vt:lpstr>事件监听</vt:lpstr>
      <vt:lpstr>V-on基础</vt:lpstr>
      <vt:lpstr>V-on的基本使用</vt:lpstr>
      <vt:lpstr>V-on参数</vt:lpstr>
      <vt:lpstr>V-on的修饰符</vt:lpstr>
      <vt:lpstr>V-if、v-if-else、v-else</vt:lpstr>
      <vt:lpstr>用户登录切换的案例</vt:lpstr>
      <vt:lpstr>用户登录切换的案例-小问题</vt:lpstr>
      <vt:lpstr>V-show</vt:lpstr>
      <vt:lpstr>数组遍历</vt:lpstr>
      <vt:lpstr>对象遍历</vt:lpstr>
      <vt:lpstr>V-for使用过程中添加key</vt:lpstr>
      <vt:lpstr>哪些数组方法是响应式的</vt:lpstr>
      <vt:lpstr>效果</vt:lpstr>
      <vt:lpstr>代码</vt:lpstr>
      <vt:lpstr>Filter/map/reduce</vt:lpstr>
      <vt:lpstr>Filter/map/reduce</vt:lpstr>
      <vt:lpstr>filter</vt:lpstr>
      <vt:lpstr>map</vt:lpstr>
      <vt:lpstr>reduce</vt:lpstr>
      <vt:lpstr>Filter/map/reduce结合</vt:lpstr>
      <vt:lpstr>V-model的基本使用</vt:lpstr>
      <vt:lpstr>V-model的原理</vt:lpstr>
      <vt:lpstr>V-model结合radio使用</vt:lpstr>
      <vt:lpstr>V-model结合checkbox使用</vt:lpstr>
      <vt:lpstr>V-model结合select使用</vt:lpstr>
      <vt:lpstr>V-model的值绑定</vt:lpstr>
      <vt:lpstr>修饰符</vt:lpstr>
      <vt:lpstr>什么是组件化</vt:lpstr>
      <vt:lpstr>Vue组件化思想</vt:lpstr>
      <vt:lpstr>注册组件的基本步骤</vt:lpstr>
      <vt:lpstr>注册组件步骤解析</vt:lpstr>
      <vt:lpstr>全局组件与局部组件</vt:lpstr>
      <vt:lpstr>父组件与子组件</vt:lpstr>
      <vt:lpstr>组件语法糖</vt:lpstr>
      <vt:lpstr>组件原始写法与语法糖对比</vt:lpstr>
      <vt:lpstr>模块的分离写法</vt:lpstr>
      <vt:lpstr>组件可以访问Vue实例数据吗</vt:lpstr>
      <vt:lpstr>组件数据的存放</vt:lpstr>
      <vt:lpstr>组件中的data为什么必须是一个函数</vt:lpstr>
      <vt:lpstr>组件中的data为什么必须是一个函数</vt:lpstr>
      <vt:lpstr>父子组件通信</vt:lpstr>
      <vt:lpstr>props基本用法</vt:lpstr>
      <vt:lpstr>Props数据验证</vt:lpstr>
      <vt:lpstr>Props对象写法</vt:lpstr>
      <vt:lpstr>Props驼峰标识的问题</vt:lpstr>
      <vt:lpstr>子级向父级传递</vt:lpstr>
      <vt:lpstr>子级向父级传递</vt:lpstr>
      <vt:lpstr>自定义事件代码</vt:lpstr>
      <vt:lpstr>父子组件通信案例</vt:lpstr>
      <vt:lpstr>父子组件的访问方式：$children</vt:lpstr>
      <vt:lpstr>父子组件的访问方式：$refs</vt:lpstr>
      <vt:lpstr>父子组件的访问方式：$parent -$root</vt:lpstr>
      <vt:lpstr>为什么要使用slot</vt:lpstr>
      <vt:lpstr>如何封闭这类组件呢？slot</vt:lpstr>
      <vt:lpstr>插槽代码演练</vt:lpstr>
      <vt:lpstr>具名插槽</vt:lpstr>
      <vt:lpstr>编译作用域</vt:lpstr>
      <vt:lpstr>作用域插槽：准备</vt:lpstr>
      <vt:lpstr>作用域插槽代码演练</vt:lpstr>
      <vt:lpstr>javaScript原始功能</vt:lpstr>
      <vt:lpstr>匿名函数的解决方案</vt:lpstr>
      <vt:lpstr>使用模块作为出口</vt:lpstr>
      <vt:lpstr>使用模块作为出口-早期模块化做法</vt:lpstr>
      <vt:lpstr>CommonJS（了解）</vt:lpstr>
      <vt:lpstr>export基本使用</vt:lpstr>
      <vt:lpstr>export导入导出函数和类</vt:lpstr>
      <vt:lpstr>Export default</vt:lpstr>
      <vt:lpstr>Export default代码演示</vt:lpstr>
      <vt:lpstr>Import的使用</vt:lpstr>
      <vt:lpstr>内容概述</vt:lpstr>
      <vt:lpstr>什么是webpack</vt:lpstr>
      <vt:lpstr>前端模块化</vt:lpstr>
      <vt:lpstr>和grunt/gulp对比</vt:lpstr>
      <vt:lpstr>Webpack安装</vt:lpstr>
      <vt:lpstr>准备工作</vt:lpstr>
      <vt:lpstr>Js文件中的打包</vt:lpstr>
      <vt:lpstr>打包后的文件</vt:lpstr>
      <vt:lpstr>Webpack初体验</vt:lpstr>
      <vt:lpstr>Webpack初体验</vt:lpstr>
      <vt:lpstr>入口和出口-1</vt:lpstr>
      <vt:lpstr>入口和出口-2</vt:lpstr>
      <vt:lpstr>局部安装webpack</vt:lpstr>
      <vt:lpstr>Package.json中定义启动</vt:lpstr>
      <vt:lpstr>什么是loader</vt:lpstr>
      <vt:lpstr>Css文件处理-准备工作</vt:lpstr>
      <vt:lpstr>Css文件处理-打包错误信息</vt:lpstr>
      <vt:lpstr>Css文件处理-css-lader</vt:lpstr>
      <vt:lpstr>Css文件处理-style-lader</vt:lpstr>
      <vt:lpstr>Css文件-其他报名信息</vt:lpstr>
      <vt:lpstr>Less文件处理-准备工作</vt:lpstr>
      <vt:lpstr>Less文件处理-less-loader</vt:lpstr>
      <vt:lpstr>图片文件处理-资源准备阶段</vt:lpstr>
      <vt:lpstr>图片文件处理-url=loader</vt:lpstr>
      <vt:lpstr>图片文件处理-file-loader</vt:lpstr>
      <vt:lpstr>图片文件处理-修改文件名称</vt:lpstr>
      <vt:lpstr>代码演示</vt:lpstr>
      <vt:lpstr>ES6语法处理</vt:lpstr>
      <vt:lpstr>引入vue.js</vt:lpstr>
      <vt:lpstr>打包项目-错误信息</vt:lpstr>
      <vt:lpstr>El和template区别（一）</vt:lpstr>
      <vt:lpstr>El和template区别（二）</vt:lpstr>
      <vt:lpstr>El和template区别-代码演示</vt:lpstr>
      <vt:lpstr>Vue组件化开发引入</vt:lpstr>
      <vt:lpstr>Vue文件封闭处理</vt:lpstr>
      <vt:lpstr>vue-的其他错误</vt:lpstr>
      <vt:lpstr>Vue小知识-extensions</vt:lpstr>
      <vt:lpstr>认识plugin</vt:lpstr>
      <vt:lpstr>添加版权的plugin</vt:lpstr>
      <vt:lpstr>打包html的plugin</vt:lpstr>
      <vt:lpstr>Js压缩的plugin</vt:lpstr>
      <vt:lpstr>搭建本地服务器</vt:lpstr>
      <vt:lpstr>小知识</vt:lpstr>
      <vt:lpstr>配置文件分离-（一）</vt:lpstr>
      <vt:lpstr>配置文件分离-（二）</vt:lpstr>
      <vt:lpstr>配置文件分离-（二）</vt:lpstr>
      <vt:lpstr>配置文件分离-（三）</vt:lpstr>
      <vt:lpstr>什么是vue cli</vt:lpstr>
      <vt:lpstr>Vue cli使用前提-node</vt:lpstr>
      <vt:lpstr>Vue cli使用前提-webpack</vt:lpstr>
      <vt:lpstr>Vue-cli的使用</vt:lpstr>
      <vt:lpstr>Vue cli2初始化项目详解</vt:lpstr>
      <vt:lpstr>目录结构详解</vt:lpstr>
      <vt:lpstr>安装cli错误的情况</vt:lpstr>
      <vt:lpstr>Runtime-complier和runtime-only区别</vt:lpstr>
      <vt:lpstr>Runtime-complier和runtime-only区别</vt:lpstr>
      <vt:lpstr>Runtime-complier和runtime-only区别-Vue的运行过程</vt:lpstr>
      <vt:lpstr>Runtime-complier和runtime-only区别</vt:lpstr>
      <vt:lpstr>Render到底是什么</vt:lpstr>
      <vt:lpstr>Render在渲染的时候没有template</vt:lpstr>
      <vt:lpstr>npm run build的过程</vt:lpstr>
      <vt:lpstr>npm run dev的过程</vt:lpstr>
      <vt:lpstr>webpack.base.conf.js起别名</vt:lpstr>
      <vt:lpstr>Vue-cli3</vt:lpstr>
      <vt:lpstr>认识vue cli3</vt:lpstr>
      <vt:lpstr>cli3初始化项目时的配置</vt:lpstr>
      <vt:lpstr>目录结构</vt:lpstr>
      <vt:lpstr>配置去哪里了？</vt:lpstr>
      <vt:lpstr>改更cli3配置文件</vt:lpstr>
      <vt:lpstr>箭头函数</vt:lpstr>
      <vt:lpstr>内容概述</vt:lpstr>
      <vt:lpstr>什么是路由</vt:lpstr>
      <vt:lpstr>什么是后端渲染</vt:lpstr>
      <vt:lpstr>后端渲染解析图</vt:lpstr>
      <vt:lpstr>后端路由阶段</vt:lpstr>
      <vt:lpstr>前后端分离阶段</vt:lpstr>
      <vt:lpstr>前端渲染</vt:lpstr>
      <vt:lpstr>前端渲染解析图</vt:lpstr>
      <vt:lpstr>前端路由</vt:lpstr>
      <vt:lpstr>前端路由解析图</vt:lpstr>
      <vt:lpstr>URL的hash</vt:lpstr>
      <vt:lpstr>HTML5的history模式：pushState</vt:lpstr>
      <vt:lpstr>HTML5的history模式：replaceState</vt:lpstr>
      <vt:lpstr>HTML5的history模式：go</vt:lpstr>
      <vt:lpstr>认识vue-router</vt:lpstr>
      <vt:lpstr>安装和使用vue-router</vt:lpstr>
      <vt:lpstr>vue-router使用前步骤代码</vt:lpstr>
      <vt:lpstr>router配置映射</vt:lpstr>
      <vt:lpstr>router配置映射呈现</vt:lpstr>
      <vt:lpstr>Router-link标签</vt:lpstr>
      <vt:lpstr>路由的默认路径</vt:lpstr>
      <vt:lpstr>改变地址默认的hash#</vt:lpstr>
      <vt:lpstr>Router-link补充</vt:lpstr>
      <vt:lpstr>路由代码跳转</vt:lpstr>
      <vt:lpstr>动态路由</vt:lpstr>
      <vt:lpstr>打包文件的解析</vt:lpstr>
      <vt:lpstr>认识路由的懒加载</vt:lpstr>
      <vt:lpstr>路由懒加载的效果</vt:lpstr>
      <vt:lpstr>懒加载的方式</vt:lpstr>
      <vt:lpstr>懒加载演示</vt:lpstr>
      <vt:lpstr>认识嵌套路由</vt:lpstr>
      <vt:lpstr>路由嵌套</vt:lpstr>
      <vt:lpstr>传递参数的方式</vt:lpstr>
      <vt:lpstr>Query传递参数</vt:lpstr>
      <vt:lpstr>Query路由代码跳转</vt:lpstr>
      <vt:lpstr>$router的实例</vt:lpstr>
      <vt:lpstr>$rout的实例</vt:lpstr>
      <vt:lpstr>$router和$route的由来</vt:lpstr>
      <vt:lpstr>$router和$route的由来</vt:lpstr>
      <vt:lpstr>需求</vt:lpstr>
      <vt:lpstr>为什么使用导航守卫</vt:lpstr>
      <vt:lpstr>全局导航守卫</vt:lpstr>
      <vt:lpstr>全局导航守卫</vt:lpstr>
      <vt:lpstr>导航守卫补充</vt:lpstr>
      <vt:lpstr>keep-alive</vt:lpstr>
      <vt:lpstr>Keep-alive用法</vt:lpstr>
      <vt:lpstr>Keep-alive用法</vt:lpstr>
      <vt:lpstr>Keep-alive属性</vt:lpstr>
      <vt:lpstr>什么是promise</vt:lpstr>
      <vt:lpstr>网络请求的回调地狱</vt:lpstr>
      <vt:lpstr>定时器的异步事件</vt:lpstr>
      <vt:lpstr>Promise的基本使用</vt:lpstr>
      <vt:lpstr>Promise的三种状态</vt:lpstr>
      <vt:lpstr>Promise的另一种形式</vt:lpstr>
      <vt:lpstr>Promise的链式编程</vt:lpstr>
      <vt:lpstr>Promise抛出</vt:lpstr>
      <vt:lpstr>promise的all方法</vt:lpstr>
      <vt:lpstr>Vuex是做什么的</vt:lpstr>
      <vt:lpstr>管理什么状态呢？</vt:lpstr>
      <vt:lpstr>单界面的状态管理</vt:lpstr>
      <vt:lpstr>单界面的状态管理的实现</vt:lpstr>
      <vt:lpstr>需求—父子组件通信</vt:lpstr>
      <vt:lpstr>多界面状态管理</vt:lpstr>
      <vt:lpstr>Vuex初始化</vt:lpstr>
      <vt:lpstr>Vux传递数据</vt:lpstr>
      <vt:lpstr>vuex状态管理图</vt:lpstr>
      <vt:lpstr>Vuex的正确传递数据与devtools</vt:lpstr>
      <vt:lpstr>Vuex核心概念</vt:lpstr>
      <vt:lpstr>State单一状态树</vt:lpstr>
      <vt:lpstr>Getters案例</vt:lpstr>
      <vt:lpstr>Getters案例</vt:lpstr>
      <vt:lpstr>Getters作为参数和传递参数</vt:lpstr>
      <vt:lpstr>Mutation状态更新</vt:lpstr>
      <vt:lpstr>Mutation传递参数</vt:lpstr>
      <vt:lpstr>Mutation第二种提交风格</vt:lpstr>
      <vt:lpstr>Mutation响应规则 </vt:lpstr>
      <vt:lpstr>Mutation常量类型-概念</vt:lpstr>
      <vt:lpstr>Mutation常量类型</vt:lpstr>
      <vt:lpstr>Mutaion同步函数</vt:lpstr>
      <vt:lpstr>Actions异步函数</vt:lpstr>
      <vt:lpstr>Action携带参数</vt:lpstr>
      <vt:lpstr>认识Module</vt:lpstr>
      <vt:lpstr>Module传参</vt:lpstr>
      <vt:lpstr>项目结构</vt:lpstr>
      <vt:lpstr>选择什么网络模块</vt:lpstr>
      <vt:lpstr>jsonp</vt:lpstr>
      <vt:lpstr>jsopn的封装</vt:lpstr>
      <vt:lpstr>为什么选择axiox</vt:lpstr>
      <vt:lpstr>Axios请求方式</vt:lpstr>
      <vt:lpstr>发送get请求演示</vt:lpstr>
      <vt:lpstr>Axios的简单使用</vt:lpstr>
      <vt:lpstr>Axios的简单使用</vt:lpstr>
      <vt:lpstr>axios发送并发请求</vt:lpstr>
      <vt:lpstr>全局配置</vt:lpstr>
      <vt:lpstr>常见的配置选项</vt:lpstr>
      <vt:lpstr>为什么要使用Axios实例</vt:lpstr>
      <vt:lpstr>Axios实例</vt:lpstr>
      <vt:lpstr>为什么要实现axios的封装</vt:lpstr>
      <vt:lpstr>Axios的封装（1）</vt:lpstr>
      <vt:lpstr>Axios的封装（2）</vt:lpstr>
      <vt:lpstr>Axios封装的最终方法</vt:lpstr>
      <vt:lpstr>Axios拦截器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</dc:title>
  <dc:creator>赵 洪文</dc:creator>
  <cp:lastModifiedBy>赵 洪文</cp:lastModifiedBy>
  <cp:revision>601</cp:revision>
  <dcterms:created xsi:type="dcterms:W3CDTF">2020-10-18T14:33:42Z</dcterms:created>
  <dcterms:modified xsi:type="dcterms:W3CDTF">2020-11-05T04:00:31Z</dcterms:modified>
</cp:coreProperties>
</file>